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513" r:id="rId2"/>
    <p:sldId id="1469" r:id="rId3"/>
    <p:sldId id="1507" r:id="rId4"/>
    <p:sldId id="1500" r:id="rId5"/>
    <p:sldId id="1506" r:id="rId6"/>
    <p:sldId id="1477" r:id="rId7"/>
    <p:sldId id="1509" r:id="rId8"/>
    <p:sldId id="1510" r:id="rId9"/>
    <p:sldId id="1511" r:id="rId10"/>
    <p:sldId id="1512" r:id="rId11"/>
    <p:sldId id="10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UN GUPTA" initials="TG" lastIdx="1" clrIdx="0">
    <p:extLst>
      <p:ext uri="{19B8F6BF-5375-455C-9EA6-DF929625EA0E}">
        <p15:presenceInfo xmlns:p15="http://schemas.microsoft.com/office/powerpoint/2012/main" userId="fabafdba1d79e1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BCD"/>
    <a:srgbClr val="990033"/>
    <a:srgbClr val="6F0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sz="1600" b="1" dirty="0"/>
              <a:t>Indian Machine Tools</a:t>
            </a:r>
            <a:r>
              <a:rPr lang="en-IN" sz="1600" b="1" baseline="0" dirty="0"/>
              <a:t> Industry 2015-16 to 2017-18 (USD million)</a:t>
            </a:r>
            <a:endParaRPr lang="en-IN" sz="1600" b="1" dirty="0"/>
          </a:p>
        </c:rich>
      </c:tx>
      <c:layout>
        <c:manualLayout>
          <c:xMode val="edge"/>
          <c:yMode val="edge"/>
          <c:x val="0.10604455010328247"/>
          <c:y val="6.84583573793361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Production</c:v>
                </c:pt>
              </c:strCache>
            </c:strRef>
          </c:tx>
          <c:spPr>
            <a:solidFill>
              <a:schemeClr val="accent1"/>
            </a:solidFill>
            <a:ln>
              <a:noFill/>
            </a:ln>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2015-16</c:v>
                </c:pt>
                <c:pt idx="1">
                  <c:v>2016-17</c:v>
                </c:pt>
                <c:pt idx="2">
                  <c:v>2017-18</c:v>
                </c:pt>
              </c:strCache>
            </c:strRef>
          </c:cat>
          <c:val>
            <c:numRef>
              <c:f>Sheet1!$B$2:$B$4</c:f>
              <c:numCache>
                <c:formatCode>General</c:formatCode>
                <c:ptCount val="3"/>
                <c:pt idx="0">
                  <c:v>662</c:v>
                </c:pt>
                <c:pt idx="1">
                  <c:v>812</c:v>
                </c:pt>
                <c:pt idx="2">
                  <c:v>1020</c:v>
                </c:pt>
              </c:numCache>
            </c:numRef>
          </c:val>
          <c:extLst>
            <c:ext xmlns:c16="http://schemas.microsoft.com/office/drawing/2014/chart" uri="{C3380CC4-5D6E-409C-BE32-E72D297353CC}">
              <c16:uniqueId val="{00000000-4867-4899-B69D-78B5BD774883}"/>
            </c:ext>
          </c:extLst>
        </c:ser>
        <c:ser>
          <c:idx val="1"/>
          <c:order val="1"/>
          <c:tx>
            <c:strRef>
              <c:f>Sheet1!$C$1</c:f>
              <c:strCache>
                <c:ptCount val="1"/>
                <c:pt idx="0">
                  <c:v>Imports</c:v>
                </c:pt>
              </c:strCache>
            </c:strRef>
          </c:tx>
          <c:spPr>
            <a:solidFill>
              <a:schemeClr val="accent3"/>
            </a:solidFill>
            <a:ln>
              <a:noFill/>
            </a:ln>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2015-16</c:v>
                </c:pt>
                <c:pt idx="1">
                  <c:v>2016-17</c:v>
                </c:pt>
                <c:pt idx="2">
                  <c:v>2017-18</c:v>
                </c:pt>
              </c:strCache>
            </c:strRef>
          </c:cat>
          <c:val>
            <c:numRef>
              <c:f>Sheet1!$C$2:$C$4</c:f>
              <c:numCache>
                <c:formatCode>General</c:formatCode>
                <c:ptCount val="3"/>
                <c:pt idx="0">
                  <c:v>832</c:v>
                </c:pt>
                <c:pt idx="1">
                  <c:v>864</c:v>
                </c:pt>
                <c:pt idx="2">
                  <c:v>1085</c:v>
                </c:pt>
              </c:numCache>
            </c:numRef>
          </c:val>
          <c:extLst>
            <c:ext xmlns:c16="http://schemas.microsoft.com/office/drawing/2014/chart" uri="{C3380CC4-5D6E-409C-BE32-E72D297353CC}">
              <c16:uniqueId val="{00000001-4867-4899-B69D-78B5BD774883}"/>
            </c:ext>
          </c:extLst>
        </c:ser>
        <c:ser>
          <c:idx val="2"/>
          <c:order val="2"/>
          <c:tx>
            <c:strRef>
              <c:f>Sheet1!$D$1</c:f>
              <c:strCache>
                <c:ptCount val="1"/>
                <c:pt idx="0">
                  <c:v>Exports</c:v>
                </c:pt>
              </c:strCache>
            </c:strRef>
          </c:tx>
          <c:spPr>
            <a:solidFill>
              <a:schemeClr val="accent5"/>
            </a:solidFill>
            <a:ln>
              <a:noFill/>
            </a:ln>
            <a:effectLst/>
          </c:spPr>
          <c:invertIfNegative val="0"/>
          <c:dLbls>
            <c:dLbl>
              <c:idx val="0"/>
              <c:layout>
                <c:manualLayout>
                  <c:x val="-9.781921018107928E-2"/>
                  <c:y val="8.29052856432989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67-4899-B69D-78B5BD774883}"/>
                </c:ext>
              </c:extLst>
            </c:dLbl>
            <c:dLbl>
              <c:idx val="1"/>
              <c:layout>
                <c:manualLayout>
                  <c:x val="-9.0994614121934214E-2"/>
                  <c:y val="-1.18369147820193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67-4899-B69D-78B5BD774883}"/>
                </c:ext>
              </c:extLst>
            </c:dLbl>
            <c:dLbl>
              <c:idx val="2"/>
              <c:layout>
                <c:manualLayout>
                  <c:x val="-8.8719748768885859E-2"/>
                  <c:y val="-5.792208707042157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67-4899-B69D-78B5BD774883}"/>
                </c:ext>
              </c:extLst>
            </c:dLbl>
            <c:numFmt formatCode="[$$-409]#,##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2015-16</c:v>
                </c:pt>
                <c:pt idx="1">
                  <c:v>2016-17</c:v>
                </c:pt>
                <c:pt idx="2">
                  <c:v>2017-18</c:v>
                </c:pt>
              </c:strCache>
            </c:strRef>
          </c:cat>
          <c:val>
            <c:numRef>
              <c:f>Sheet1!$D$2:$D$4</c:f>
              <c:numCache>
                <c:formatCode>General</c:formatCode>
                <c:ptCount val="3"/>
                <c:pt idx="0">
                  <c:v>42</c:v>
                </c:pt>
                <c:pt idx="1">
                  <c:v>50</c:v>
                </c:pt>
                <c:pt idx="2">
                  <c:v>50</c:v>
                </c:pt>
              </c:numCache>
            </c:numRef>
          </c:val>
          <c:extLst>
            <c:ext xmlns:c16="http://schemas.microsoft.com/office/drawing/2014/chart" uri="{C3380CC4-5D6E-409C-BE32-E72D297353CC}">
              <c16:uniqueId val="{00000002-4867-4899-B69D-78B5BD774883}"/>
            </c:ext>
          </c:extLst>
        </c:ser>
        <c:dLbls>
          <c:showLegendKey val="0"/>
          <c:showVal val="0"/>
          <c:showCatName val="0"/>
          <c:showSerName val="0"/>
          <c:showPercent val="0"/>
          <c:showBubbleSize val="0"/>
        </c:dLbls>
        <c:gapWidth val="150"/>
        <c:overlap val="100"/>
        <c:axId val="584762232"/>
        <c:axId val="584759992"/>
      </c:barChart>
      <c:lineChart>
        <c:grouping val="standard"/>
        <c:varyColors val="0"/>
        <c:ser>
          <c:idx val="3"/>
          <c:order val="3"/>
          <c:tx>
            <c:strRef>
              <c:f>Sheet1!$E$1</c:f>
              <c:strCache>
                <c:ptCount val="1"/>
                <c:pt idx="0">
                  <c:v>Consumption</c:v>
                </c:pt>
              </c:strCache>
            </c:strRef>
          </c:tx>
          <c:spPr>
            <a:ln w="28575" cap="rnd">
              <a:solidFill>
                <a:schemeClr val="accent1">
                  <a:lumMod val="20000"/>
                  <a:lumOff val="80000"/>
                </a:schemeClr>
              </a:solidFill>
              <a:round/>
            </a:ln>
            <a:effectLst/>
          </c:spPr>
          <c:marker>
            <c:symbol val="circle"/>
            <c:size val="10"/>
            <c:spPr>
              <a:solidFill>
                <a:schemeClr val="accent1">
                  <a:lumMod val="20000"/>
                  <a:lumOff val="80000"/>
                </a:schemeClr>
              </a:solidFill>
              <a:ln w="9525">
                <a:solidFill>
                  <a:schemeClr val="accent1">
                    <a:lumMod val="20000"/>
                    <a:lumOff val="80000"/>
                  </a:schemeClr>
                </a:solidFill>
              </a:ln>
              <a:effectLst/>
            </c:spPr>
          </c:marker>
          <c:dLbls>
            <c:dLbl>
              <c:idx val="0"/>
              <c:layout>
                <c:manualLayout>
                  <c:x val="-9.1928562779477058E-2"/>
                  <c:y val="-8.292908369871281E-2"/>
                </c:manualLayout>
              </c:layout>
              <c:numFmt formatCode="[$$-409]#,##0" sourceLinked="0"/>
              <c:spPr>
                <a:solidFill>
                  <a:schemeClr val="tx2">
                    <a:lumMod val="20000"/>
                    <a:lumOff val="80000"/>
                  </a:schemeClr>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638936953629287"/>
                      <c:h val="8.2246079508351208E-2"/>
                    </c:manualLayout>
                  </c15:layout>
                </c:ext>
                <c:ext xmlns:c16="http://schemas.microsoft.com/office/drawing/2014/chart" uri="{C3380CC4-5D6E-409C-BE32-E72D297353CC}">
                  <c16:uniqueId val="{00000005-4867-4899-B69D-78B5BD774883}"/>
                </c:ext>
              </c:extLst>
            </c:dLbl>
            <c:dLbl>
              <c:idx val="1"/>
              <c:layout>
                <c:manualLayout>
                  <c:x val="-8.7582316092361764E-2"/>
                  <c:y val="-7.707000245595938E-2"/>
                </c:manualLayout>
              </c:layout>
              <c:numFmt formatCode="[$$-409]#,##0" sourceLinked="0"/>
              <c:spPr>
                <a:solidFill>
                  <a:schemeClr val="tx2">
                    <a:lumMod val="20000"/>
                    <a:lumOff val="80000"/>
                  </a:schemeClr>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626398325699101"/>
                      <c:h val="8.1889108677151767E-2"/>
                    </c:manualLayout>
                  </c15:layout>
                </c:ext>
                <c:ext xmlns:c16="http://schemas.microsoft.com/office/drawing/2014/chart" uri="{C3380CC4-5D6E-409C-BE32-E72D297353CC}">
                  <c16:uniqueId val="{0000000D-4867-4899-B69D-78B5BD774883}"/>
                </c:ext>
              </c:extLst>
            </c:dLbl>
            <c:dLbl>
              <c:idx val="2"/>
              <c:layout>
                <c:manualLayout>
                  <c:x val="-7.1454595478785715E-2"/>
                  <c:y val="-7.3862262566801146E-2"/>
                </c:manualLayout>
              </c:layout>
              <c:numFmt formatCode="[$$-409]#,##0" sourceLinked="0"/>
              <c:spPr>
                <a:solidFill>
                  <a:schemeClr val="tx2">
                    <a:lumMod val="20000"/>
                    <a:lumOff val="80000"/>
                  </a:schemeClr>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638936953629287"/>
                      <c:h val="8.2246079508351208E-2"/>
                    </c:manualLayout>
                  </c15:layout>
                </c:ext>
                <c:ext xmlns:c16="http://schemas.microsoft.com/office/drawing/2014/chart" uri="{C3380CC4-5D6E-409C-BE32-E72D297353CC}">
                  <c16:uniqueId val="{0000000C-4867-4899-B69D-78B5BD774883}"/>
                </c:ext>
              </c:extLst>
            </c:dLbl>
            <c:numFmt formatCode="[$$-409]#,##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2015-16</c:v>
                </c:pt>
                <c:pt idx="1">
                  <c:v>2016-17</c:v>
                </c:pt>
                <c:pt idx="2">
                  <c:v>2017-18</c:v>
                </c:pt>
              </c:strCache>
            </c:strRef>
          </c:cat>
          <c:val>
            <c:numRef>
              <c:f>Sheet1!$E$2:$E$4</c:f>
              <c:numCache>
                <c:formatCode>General</c:formatCode>
                <c:ptCount val="3"/>
                <c:pt idx="0">
                  <c:v>1452</c:v>
                </c:pt>
                <c:pt idx="1">
                  <c:v>1626</c:v>
                </c:pt>
                <c:pt idx="2">
                  <c:v>2055</c:v>
                </c:pt>
              </c:numCache>
            </c:numRef>
          </c:val>
          <c:smooth val="0"/>
          <c:extLst>
            <c:ext xmlns:c16="http://schemas.microsoft.com/office/drawing/2014/chart" uri="{C3380CC4-5D6E-409C-BE32-E72D297353CC}">
              <c16:uniqueId val="{00000004-4867-4899-B69D-78B5BD774883}"/>
            </c:ext>
          </c:extLst>
        </c:ser>
        <c:dLbls>
          <c:showLegendKey val="0"/>
          <c:showVal val="0"/>
          <c:showCatName val="0"/>
          <c:showSerName val="0"/>
          <c:showPercent val="0"/>
          <c:showBubbleSize val="0"/>
        </c:dLbls>
        <c:marker val="1"/>
        <c:smooth val="0"/>
        <c:axId val="584762232"/>
        <c:axId val="584759992"/>
      </c:lineChart>
      <c:catAx>
        <c:axId val="58476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4759992"/>
        <c:crosses val="autoZero"/>
        <c:auto val="1"/>
        <c:lblAlgn val="ctr"/>
        <c:lblOffset val="100"/>
        <c:noMultiLvlLbl val="0"/>
      </c:catAx>
      <c:valAx>
        <c:axId val="584759992"/>
        <c:scaling>
          <c:orientation val="minMax"/>
        </c:scaling>
        <c:delete val="1"/>
        <c:axPos val="l"/>
        <c:numFmt formatCode="General" sourceLinked="1"/>
        <c:majorTickMark val="none"/>
        <c:minorTickMark val="none"/>
        <c:tickLblPos val="nextTo"/>
        <c:crossAx val="584762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w="0">
              <a:solidFill>
                <a:srgbClr val="990033"/>
              </a:solidFill>
            </a:ln>
            <a:effectLst/>
          </c:spPr>
          <c:invertIfNegative val="0"/>
          <c:cat>
            <c:strRef>
              <c:f>Sheet1!$A$2:$A$3</c:f>
              <c:strCache>
                <c:ptCount val="2"/>
                <c:pt idx="0">
                  <c:v>Category 1</c:v>
                </c:pt>
                <c:pt idx="1">
                  <c:v>Category 2</c:v>
                </c:pt>
              </c:strCache>
            </c:strRef>
          </c:cat>
          <c:val>
            <c:numRef>
              <c:f>Sheet1!$B$2:$B$3</c:f>
              <c:numCache>
                <c:formatCode>0%</c:formatCode>
                <c:ptCount val="2"/>
                <c:pt idx="0">
                  <c:v>0.75</c:v>
                </c:pt>
                <c:pt idx="1">
                  <c:v>0.33</c:v>
                </c:pt>
              </c:numCache>
            </c:numRef>
          </c:val>
          <c:extLst>
            <c:ext xmlns:c16="http://schemas.microsoft.com/office/drawing/2014/chart" uri="{C3380CC4-5D6E-409C-BE32-E72D297353CC}">
              <c16:uniqueId val="{00000000-B7D5-418C-82C4-23D2071536A5}"/>
            </c:ext>
          </c:extLst>
        </c:ser>
        <c:ser>
          <c:idx val="1"/>
          <c:order val="1"/>
          <c:tx>
            <c:strRef>
              <c:f>Sheet1!$C$1</c:f>
              <c:strCache>
                <c:ptCount val="1"/>
                <c:pt idx="0">
                  <c:v>Series 2</c:v>
                </c:pt>
              </c:strCache>
            </c:strRef>
          </c:tx>
          <c:spPr>
            <a:solidFill>
              <a:schemeClr val="bg2">
                <a:lumMod val="25000"/>
              </a:schemeClr>
            </a:solidFill>
            <a:ln w="0">
              <a:solidFill>
                <a:schemeClr val="bg2">
                  <a:lumMod val="25000"/>
                </a:schemeClr>
              </a:solidFill>
            </a:ln>
            <a:effectLst/>
          </c:spPr>
          <c:invertIfNegative val="0"/>
          <c:cat>
            <c:strRef>
              <c:f>Sheet1!$A$2:$A$3</c:f>
              <c:strCache>
                <c:ptCount val="2"/>
                <c:pt idx="0">
                  <c:v>Category 1</c:v>
                </c:pt>
                <c:pt idx="1">
                  <c:v>Category 2</c:v>
                </c:pt>
              </c:strCache>
            </c:strRef>
          </c:cat>
          <c:val>
            <c:numRef>
              <c:f>Sheet1!$C$2:$C$3</c:f>
              <c:numCache>
                <c:formatCode>0%</c:formatCode>
                <c:ptCount val="2"/>
                <c:pt idx="0">
                  <c:v>0.25</c:v>
                </c:pt>
                <c:pt idx="1">
                  <c:v>0.67</c:v>
                </c:pt>
              </c:numCache>
            </c:numRef>
          </c:val>
          <c:extLst>
            <c:ext xmlns:c16="http://schemas.microsoft.com/office/drawing/2014/chart" uri="{C3380CC4-5D6E-409C-BE32-E72D297353CC}">
              <c16:uniqueId val="{00000001-B7D5-418C-82C4-23D2071536A5}"/>
            </c:ext>
          </c:extLst>
        </c:ser>
        <c:dLbls>
          <c:showLegendKey val="0"/>
          <c:showVal val="0"/>
          <c:showCatName val="0"/>
          <c:showSerName val="0"/>
          <c:showPercent val="0"/>
          <c:showBubbleSize val="0"/>
        </c:dLbls>
        <c:gapWidth val="47"/>
        <c:overlap val="100"/>
        <c:axId val="611324984"/>
        <c:axId val="611328504"/>
      </c:barChart>
      <c:catAx>
        <c:axId val="611324984"/>
        <c:scaling>
          <c:orientation val="minMax"/>
        </c:scaling>
        <c:delete val="1"/>
        <c:axPos val="l"/>
        <c:numFmt formatCode="General" sourceLinked="1"/>
        <c:majorTickMark val="none"/>
        <c:minorTickMark val="none"/>
        <c:tickLblPos val="nextTo"/>
        <c:crossAx val="611328504"/>
        <c:crosses val="autoZero"/>
        <c:auto val="1"/>
        <c:lblAlgn val="ctr"/>
        <c:lblOffset val="100"/>
        <c:noMultiLvlLbl val="0"/>
      </c:catAx>
      <c:valAx>
        <c:axId val="611328504"/>
        <c:scaling>
          <c:orientation val="minMax"/>
        </c:scaling>
        <c:delete val="1"/>
        <c:axPos val="b"/>
        <c:numFmt formatCode="0%" sourceLinked="1"/>
        <c:majorTickMark val="none"/>
        <c:minorTickMark val="none"/>
        <c:tickLblPos val="nextTo"/>
        <c:crossAx val="61132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Automobiles Sold </a:t>
            </a:r>
          </a:p>
          <a:p>
            <a:pPr>
              <a:defRPr/>
            </a:pPr>
            <a:r>
              <a:rPr lang="en-US" dirty="0"/>
              <a:t>(million)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960789516903953E-2"/>
          <c:y val="0.23773380865966356"/>
          <c:w val="0.9460784209661921"/>
          <c:h val="0.60556845762837508"/>
        </c:manualLayout>
      </c:layout>
      <c:barChart>
        <c:barDir val="col"/>
        <c:grouping val="clustered"/>
        <c:varyColors val="0"/>
        <c:ser>
          <c:idx val="0"/>
          <c:order val="0"/>
          <c:tx>
            <c:strRef>
              <c:f>Sheet1!$B$1</c:f>
              <c:strCache>
                <c:ptCount val="1"/>
                <c:pt idx="0">
                  <c:v>Series 1</c:v>
                </c:pt>
              </c:strCache>
            </c:strRef>
          </c:tx>
          <c:spPr>
            <a:solidFill>
              <a:srgbClr val="DECBCD"/>
            </a:solidFill>
            <a:ln>
              <a:noFill/>
            </a:ln>
            <a:effectLst/>
          </c:spPr>
          <c:invertIfNegative val="0"/>
          <c:dPt>
            <c:idx val="3"/>
            <c:invertIfNegative val="0"/>
            <c:bubble3D val="0"/>
            <c:spPr>
              <a:solidFill>
                <a:srgbClr val="DECBCD"/>
              </a:solidFill>
              <a:ln>
                <a:noFill/>
              </a:ln>
              <a:effectLst/>
            </c:spPr>
            <c:extLst>
              <c:ext xmlns:c16="http://schemas.microsoft.com/office/drawing/2014/chart" uri="{C3380CC4-5D6E-409C-BE32-E72D297353CC}">
                <c16:uniqueId val="{00000001-8BEF-4435-B897-D5E9CEAFE2CC}"/>
              </c:ext>
            </c:extLst>
          </c:dPt>
          <c:dPt>
            <c:idx val="4"/>
            <c:invertIfNegative val="0"/>
            <c:bubble3D val="0"/>
            <c:spPr>
              <a:solidFill>
                <a:srgbClr val="DECBCD"/>
              </a:solidFill>
              <a:ln>
                <a:noFill/>
              </a:ln>
              <a:effectLst/>
            </c:spPr>
            <c:extLst>
              <c:ext xmlns:c16="http://schemas.microsoft.com/office/drawing/2014/chart" uri="{C3380CC4-5D6E-409C-BE32-E72D297353CC}">
                <c16:uniqueId val="{00000003-8BEF-4435-B897-D5E9CEAFE2CC}"/>
              </c:ext>
            </c:extLst>
          </c:dPt>
          <c:dPt>
            <c:idx val="5"/>
            <c:invertIfNegative val="0"/>
            <c:bubble3D val="0"/>
            <c:spPr>
              <a:solidFill>
                <a:srgbClr val="990033"/>
              </a:solidFill>
              <a:ln>
                <a:noFill/>
              </a:ln>
              <a:effectLst/>
            </c:spPr>
            <c:extLst>
              <c:ext xmlns:c16="http://schemas.microsoft.com/office/drawing/2014/chart" uri="{C3380CC4-5D6E-409C-BE32-E72D297353CC}">
                <c16:uniqueId val="{00000005-8BEF-4435-B897-D5E9CEAFE2C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FY14</c:v>
                </c:pt>
                <c:pt idx="1">
                  <c:v>FY15</c:v>
                </c:pt>
                <c:pt idx="2">
                  <c:v>FY16</c:v>
                </c:pt>
                <c:pt idx="3">
                  <c:v>FY17</c:v>
                </c:pt>
                <c:pt idx="4">
                  <c:v>FY18</c:v>
                </c:pt>
                <c:pt idx="5">
                  <c:v>FY19</c:v>
                </c:pt>
              </c:strCache>
            </c:strRef>
          </c:cat>
          <c:val>
            <c:numRef>
              <c:f>Sheet1!$B$2:$B$7</c:f>
              <c:numCache>
                <c:formatCode>General</c:formatCode>
                <c:ptCount val="6"/>
                <c:pt idx="0">
                  <c:v>18.8</c:v>
                </c:pt>
                <c:pt idx="1">
                  <c:v>20.399999999999999</c:v>
                </c:pt>
                <c:pt idx="2">
                  <c:v>21.1</c:v>
                </c:pt>
                <c:pt idx="3">
                  <c:v>22.2</c:v>
                </c:pt>
                <c:pt idx="4">
                  <c:v>25.4</c:v>
                </c:pt>
                <c:pt idx="5">
                  <c:v>27.1</c:v>
                </c:pt>
              </c:numCache>
            </c:numRef>
          </c:val>
          <c:extLst>
            <c:ext xmlns:c16="http://schemas.microsoft.com/office/drawing/2014/chart" uri="{C3380CC4-5D6E-409C-BE32-E72D297353CC}">
              <c16:uniqueId val="{00000004-8BEF-4435-B897-D5E9CEAFE2CC}"/>
            </c:ext>
          </c:extLst>
        </c:ser>
        <c:dLbls>
          <c:showLegendKey val="0"/>
          <c:showVal val="0"/>
          <c:showCatName val="0"/>
          <c:showSerName val="0"/>
          <c:showPercent val="0"/>
          <c:showBubbleSize val="0"/>
        </c:dLbls>
        <c:gapWidth val="219"/>
        <c:overlap val="-27"/>
        <c:axId val="694049400"/>
        <c:axId val="694056120"/>
      </c:barChart>
      <c:catAx>
        <c:axId val="69404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94056120"/>
        <c:crosses val="autoZero"/>
        <c:auto val="1"/>
        <c:lblAlgn val="ctr"/>
        <c:lblOffset val="100"/>
        <c:noMultiLvlLbl val="0"/>
      </c:catAx>
      <c:valAx>
        <c:axId val="694056120"/>
        <c:scaling>
          <c:orientation val="minMax"/>
        </c:scaling>
        <c:delete val="1"/>
        <c:axPos val="l"/>
        <c:numFmt formatCode="General" sourceLinked="1"/>
        <c:majorTickMark val="none"/>
        <c:minorTickMark val="none"/>
        <c:tickLblPos val="nextTo"/>
        <c:crossAx val="69404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5CB5-715A-4F97-A3C9-79A168C39EF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CD2CADC-8E3A-4D42-8F42-A50FFB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72CED2-BA54-4B29-A2AB-591B6D23B5CB}"/>
              </a:ext>
            </a:extLst>
          </p:cNvPr>
          <p:cNvSpPr>
            <a:spLocks noGrp="1"/>
          </p:cNvSpPr>
          <p:nvPr>
            <p:ph type="dt" sz="half" idx="10"/>
          </p:nvPr>
        </p:nvSpPr>
        <p:spPr/>
        <p:txBody>
          <a:bodyPr/>
          <a:lstStyle/>
          <a:p>
            <a:fld id="{026E12EE-F79C-8D49-A665-C04BD5AD46A6}" type="datetime1">
              <a:rPr lang="en-GB" smtClean="0"/>
              <a:t>03/02/2020</a:t>
            </a:fld>
            <a:endParaRPr lang="en-US"/>
          </a:p>
        </p:txBody>
      </p:sp>
      <p:sp>
        <p:nvSpPr>
          <p:cNvPr id="5" name="Footer Placeholder 4">
            <a:extLst>
              <a:ext uri="{FF2B5EF4-FFF2-40B4-BE49-F238E27FC236}">
                <a16:creationId xmlns:a16="http://schemas.microsoft.com/office/drawing/2014/main" id="{9C668152-E378-4F50-923A-9B2311CD4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3405C-F37F-48BA-BE67-A8A16DBFF372}"/>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300349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F461-3FD0-48D4-844D-109B5406B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99316E-C103-4C68-BA4B-B3CBC16050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FF274-A944-40F5-8871-25045184AEBA}"/>
              </a:ext>
            </a:extLst>
          </p:cNvPr>
          <p:cNvSpPr>
            <a:spLocks noGrp="1"/>
          </p:cNvSpPr>
          <p:nvPr>
            <p:ph type="dt" sz="half" idx="10"/>
          </p:nvPr>
        </p:nvSpPr>
        <p:spPr/>
        <p:txBody>
          <a:bodyPr/>
          <a:lstStyle/>
          <a:p>
            <a:fld id="{4ECD39AE-4F7F-7648-8731-AF096C7648A0}" type="datetime1">
              <a:rPr lang="en-GB" smtClean="0"/>
              <a:t>03/02/2020</a:t>
            </a:fld>
            <a:endParaRPr lang="en-US"/>
          </a:p>
        </p:txBody>
      </p:sp>
      <p:sp>
        <p:nvSpPr>
          <p:cNvPr id="5" name="Footer Placeholder 4">
            <a:extLst>
              <a:ext uri="{FF2B5EF4-FFF2-40B4-BE49-F238E27FC236}">
                <a16:creationId xmlns:a16="http://schemas.microsoft.com/office/drawing/2014/main" id="{454DAB15-3E33-499C-904D-1C1687726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C3365-DA0E-4CBE-ABCA-6E7983560911}"/>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65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CB985-CDCB-4088-B815-A9D14BFF506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F5F5BC-79E5-46DF-B9A5-513DD50B6569}"/>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58B4F-E524-4D33-9E7A-FD6B1EC3E5A3}"/>
              </a:ext>
            </a:extLst>
          </p:cNvPr>
          <p:cNvSpPr>
            <a:spLocks noGrp="1"/>
          </p:cNvSpPr>
          <p:nvPr>
            <p:ph type="dt" sz="half" idx="10"/>
          </p:nvPr>
        </p:nvSpPr>
        <p:spPr/>
        <p:txBody>
          <a:bodyPr/>
          <a:lstStyle/>
          <a:p>
            <a:fld id="{BB041283-0C4D-494B-9225-D8F21BB40235}" type="datetime1">
              <a:rPr lang="en-GB" smtClean="0"/>
              <a:t>03/02/2020</a:t>
            </a:fld>
            <a:endParaRPr lang="en-US"/>
          </a:p>
        </p:txBody>
      </p:sp>
      <p:sp>
        <p:nvSpPr>
          <p:cNvPr id="5" name="Footer Placeholder 4">
            <a:extLst>
              <a:ext uri="{FF2B5EF4-FFF2-40B4-BE49-F238E27FC236}">
                <a16:creationId xmlns:a16="http://schemas.microsoft.com/office/drawing/2014/main" id="{5788935C-9874-41C7-A4E2-AD4C91F63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E9754-E454-446F-8ACC-584ED1F37BDF}"/>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27945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FD56-289F-4255-AF8D-9167970C8D60}"/>
              </a:ext>
            </a:extLst>
          </p:cNvPr>
          <p:cNvSpPr>
            <a:spLocks noGrp="1"/>
          </p:cNvSpPr>
          <p:nvPr>
            <p:ph type="title"/>
          </p:nvPr>
        </p:nvSpPr>
        <p:spPr/>
        <p:txBody>
          <a:bodyPr/>
          <a:lstStyle>
            <a:lvl1pPr>
              <a:defRPr sz="3200">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D7ED4F8-CCA4-4BBC-BD15-4FD3C3F3B6B9}"/>
              </a:ext>
            </a:extLst>
          </p:cNvPr>
          <p:cNvSpPr>
            <a:spLocks noGrp="1"/>
          </p:cNvSpPr>
          <p:nvPr>
            <p:ph idx="1"/>
          </p:nvPr>
        </p:nvSpPr>
        <p:spPr/>
        <p:txBody>
          <a:bodyPr/>
          <a:lstStyle>
            <a:lvl1pPr>
              <a:defRPr sz="2800">
                <a:latin typeface="Century Gothic" panose="020B0502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C565E9-18BD-4625-B08D-B9875795DEA2}"/>
              </a:ext>
            </a:extLst>
          </p:cNvPr>
          <p:cNvSpPr>
            <a:spLocks noGrp="1"/>
          </p:cNvSpPr>
          <p:nvPr>
            <p:ph type="dt" sz="half" idx="10"/>
          </p:nvPr>
        </p:nvSpPr>
        <p:spPr/>
        <p:txBody>
          <a:bodyPr/>
          <a:lstStyle/>
          <a:p>
            <a:fld id="{E38A16DE-9346-A444-B582-E16E4FA007E5}" type="datetime1">
              <a:rPr lang="en-GB" smtClean="0"/>
              <a:t>03/02/2020</a:t>
            </a:fld>
            <a:endParaRPr lang="en-US"/>
          </a:p>
        </p:txBody>
      </p:sp>
      <p:sp>
        <p:nvSpPr>
          <p:cNvPr id="5" name="Footer Placeholder 4">
            <a:extLst>
              <a:ext uri="{FF2B5EF4-FFF2-40B4-BE49-F238E27FC236}">
                <a16:creationId xmlns:a16="http://schemas.microsoft.com/office/drawing/2014/main" id="{4ACE3A7A-6B5F-4945-B0C1-A052C9EDC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97AD9-BCE3-495E-8ACC-695CD68920D3}"/>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387774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C02D-EC50-4B02-9036-F9FAE1F8B17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C0FA9F-753C-4716-83EA-2BF5DE782F9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22DB6-5EB6-43AF-9CE0-31DCD81E776A}"/>
              </a:ext>
            </a:extLst>
          </p:cNvPr>
          <p:cNvSpPr>
            <a:spLocks noGrp="1"/>
          </p:cNvSpPr>
          <p:nvPr>
            <p:ph type="dt" sz="half" idx="10"/>
          </p:nvPr>
        </p:nvSpPr>
        <p:spPr/>
        <p:txBody>
          <a:bodyPr/>
          <a:lstStyle/>
          <a:p>
            <a:fld id="{2929709E-3775-6B40-8880-A9C300BC8F8C}" type="datetime1">
              <a:rPr lang="en-GB" smtClean="0"/>
              <a:t>03/02/2020</a:t>
            </a:fld>
            <a:endParaRPr lang="en-US"/>
          </a:p>
        </p:txBody>
      </p:sp>
      <p:sp>
        <p:nvSpPr>
          <p:cNvPr id="5" name="Footer Placeholder 4">
            <a:extLst>
              <a:ext uri="{FF2B5EF4-FFF2-40B4-BE49-F238E27FC236}">
                <a16:creationId xmlns:a16="http://schemas.microsoft.com/office/drawing/2014/main" id="{6A8164BB-1407-4CFC-93E9-D33E0BCEB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1AB2F-286B-4486-A501-3093C62C4A4D}"/>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30707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5C2D-2309-48C3-8A9C-256C7C3461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67D5F-ACB2-4A1D-8015-7B12B155B9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2C9666-9484-4C10-94CF-2F7C42FF7B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86EF9-D2DB-4FB5-B8D1-F0D65D39D321}"/>
              </a:ext>
            </a:extLst>
          </p:cNvPr>
          <p:cNvSpPr>
            <a:spLocks noGrp="1"/>
          </p:cNvSpPr>
          <p:nvPr>
            <p:ph type="dt" sz="half" idx="10"/>
          </p:nvPr>
        </p:nvSpPr>
        <p:spPr/>
        <p:txBody>
          <a:bodyPr/>
          <a:lstStyle/>
          <a:p>
            <a:fld id="{7BA36EF4-8428-6D43-BBBE-40958AB7E225}" type="datetime1">
              <a:rPr lang="en-GB" smtClean="0"/>
              <a:t>03/02/2020</a:t>
            </a:fld>
            <a:endParaRPr lang="en-US"/>
          </a:p>
        </p:txBody>
      </p:sp>
      <p:sp>
        <p:nvSpPr>
          <p:cNvPr id="6" name="Footer Placeholder 5">
            <a:extLst>
              <a:ext uri="{FF2B5EF4-FFF2-40B4-BE49-F238E27FC236}">
                <a16:creationId xmlns:a16="http://schemas.microsoft.com/office/drawing/2014/main" id="{B8D06936-6795-4435-8AB4-796EC995B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0FC3F-A488-4D30-9373-DE138E166886}"/>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175483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2D6F-910C-48C7-A975-E5A2CE9FCAF7}"/>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6EE54C-782D-4450-88AC-AE48801260A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F1AEA9-AF39-43C1-9AE8-A45BC462DCE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B9CA2E-B7D8-4532-9F8E-76719227A83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31F01D-306A-4123-B9C6-A25C723DF54A}"/>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F19474-9015-432D-B539-C6D7049A9D91}"/>
              </a:ext>
            </a:extLst>
          </p:cNvPr>
          <p:cNvSpPr>
            <a:spLocks noGrp="1"/>
          </p:cNvSpPr>
          <p:nvPr>
            <p:ph type="dt" sz="half" idx="10"/>
          </p:nvPr>
        </p:nvSpPr>
        <p:spPr/>
        <p:txBody>
          <a:bodyPr/>
          <a:lstStyle/>
          <a:p>
            <a:fld id="{15CFF126-A533-124E-A7EF-177F0BD431DF}" type="datetime1">
              <a:rPr lang="en-GB" smtClean="0"/>
              <a:t>03/02/2020</a:t>
            </a:fld>
            <a:endParaRPr lang="en-US"/>
          </a:p>
        </p:txBody>
      </p:sp>
      <p:sp>
        <p:nvSpPr>
          <p:cNvPr id="8" name="Footer Placeholder 7">
            <a:extLst>
              <a:ext uri="{FF2B5EF4-FFF2-40B4-BE49-F238E27FC236}">
                <a16:creationId xmlns:a16="http://schemas.microsoft.com/office/drawing/2014/main" id="{738DA3B6-5E43-43B6-9771-73D23EF6C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32DD65-1DD7-45BD-86E0-2A91D40FC593}"/>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375117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53D7-244B-402B-9CA1-31880AF58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217E4A-DC90-4C9F-B8F1-3E17CEE50922}"/>
              </a:ext>
            </a:extLst>
          </p:cNvPr>
          <p:cNvSpPr>
            <a:spLocks noGrp="1"/>
          </p:cNvSpPr>
          <p:nvPr>
            <p:ph type="dt" sz="half" idx="10"/>
          </p:nvPr>
        </p:nvSpPr>
        <p:spPr/>
        <p:txBody>
          <a:bodyPr/>
          <a:lstStyle/>
          <a:p>
            <a:fld id="{E9DAC484-3077-1343-9F16-1C3404CD9115}" type="datetime1">
              <a:rPr lang="en-GB" smtClean="0"/>
              <a:t>03/02/2020</a:t>
            </a:fld>
            <a:endParaRPr lang="en-US"/>
          </a:p>
        </p:txBody>
      </p:sp>
      <p:sp>
        <p:nvSpPr>
          <p:cNvPr id="4" name="Footer Placeholder 3">
            <a:extLst>
              <a:ext uri="{FF2B5EF4-FFF2-40B4-BE49-F238E27FC236}">
                <a16:creationId xmlns:a16="http://schemas.microsoft.com/office/drawing/2014/main" id="{41567F0E-4373-47E7-9D6C-A2046B8E65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3F59FB-4B81-4D18-8E5B-2B62B6F66B63}"/>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144240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1A762-1605-48AD-A89E-4563947A5CEE}"/>
              </a:ext>
            </a:extLst>
          </p:cNvPr>
          <p:cNvSpPr>
            <a:spLocks noGrp="1"/>
          </p:cNvSpPr>
          <p:nvPr>
            <p:ph type="dt" sz="half" idx="10"/>
          </p:nvPr>
        </p:nvSpPr>
        <p:spPr/>
        <p:txBody>
          <a:bodyPr/>
          <a:lstStyle/>
          <a:p>
            <a:fld id="{84B906CF-3A03-3C42-A321-070FC0D06217}" type="datetime1">
              <a:rPr lang="en-GB" smtClean="0"/>
              <a:t>03/02/2020</a:t>
            </a:fld>
            <a:endParaRPr lang="en-US"/>
          </a:p>
        </p:txBody>
      </p:sp>
      <p:sp>
        <p:nvSpPr>
          <p:cNvPr id="3" name="Footer Placeholder 2">
            <a:extLst>
              <a:ext uri="{FF2B5EF4-FFF2-40B4-BE49-F238E27FC236}">
                <a16:creationId xmlns:a16="http://schemas.microsoft.com/office/drawing/2014/main" id="{BD132D82-1927-4DFC-9D68-C7197E8CBA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BC95B7-B150-4690-A0C5-17D9B5E7D19C}"/>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190749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E300-3DF4-41DC-AE05-B6C894BD3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2B26AA-4A29-4BB6-B214-1CA3D39C288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961375-BD12-4BC5-9D3F-85434F15250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F9928A-E46A-4754-BF07-1FB6288657CB}"/>
              </a:ext>
            </a:extLst>
          </p:cNvPr>
          <p:cNvSpPr>
            <a:spLocks noGrp="1"/>
          </p:cNvSpPr>
          <p:nvPr>
            <p:ph type="dt" sz="half" idx="10"/>
          </p:nvPr>
        </p:nvSpPr>
        <p:spPr/>
        <p:txBody>
          <a:bodyPr/>
          <a:lstStyle/>
          <a:p>
            <a:fld id="{378DEFBB-BE1E-6C45-831E-DAEFEA3431D5}" type="datetime1">
              <a:rPr lang="en-GB" smtClean="0"/>
              <a:t>03/02/2020</a:t>
            </a:fld>
            <a:endParaRPr lang="en-US"/>
          </a:p>
        </p:txBody>
      </p:sp>
      <p:sp>
        <p:nvSpPr>
          <p:cNvPr id="6" name="Footer Placeholder 5">
            <a:extLst>
              <a:ext uri="{FF2B5EF4-FFF2-40B4-BE49-F238E27FC236}">
                <a16:creationId xmlns:a16="http://schemas.microsoft.com/office/drawing/2014/main" id="{F0FD2120-EA80-4A62-9F65-58E8D569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9A079-F2A1-4C78-95C3-FA301F6F0153}"/>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153836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AE9C-9DA7-47E8-A70D-2BCCE6CB4C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1FF9F2-8107-4EEF-8580-1642358D0E00}"/>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B4B5518-D2BE-466B-8DD6-522E771C657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33E9A5-467D-484F-8627-B27FE30353D4}"/>
              </a:ext>
            </a:extLst>
          </p:cNvPr>
          <p:cNvSpPr>
            <a:spLocks noGrp="1"/>
          </p:cNvSpPr>
          <p:nvPr>
            <p:ph type="dt" sz="half" idx="10"/>
          </p:nvPr>
        </p:nvSpPr>
        <p:spPr/>
        <p:txBody>
          <a:bodyPr/>
          <a:lstStyle/>
          <a:p>
            <a:fld id="{3C91AFD4-0C81-1641-A61F-1131899027A8}" type="datetime1">
              <a:rPr lang="en-GB" smtClean="0"/>
              <a:t>03/02/2020</a:t>
            </a:fld>
            <a:endParaRPr lang="en-US"/>
          </a:p>
        </p:txBody>
      </p:sp>
      <p:sp>
        <p:nvSpPr>
          <p:cNvPr id="6" name="Footer Placeholder 5">
            <a:extLst>
              <a:ext uri="{FF2B5EF4-FFF2-40B4-BE49-F238E27FC236}">
                <a16:creationId xmlns:a16="http://schemas.microsoft.com/office/drawing/2014/main" id="{1DA86ACD-495E-4206-9F70-BC26EB71C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04DD6A-EA22-4E03-B8DC-407E47A822B3}"/>
              </a:ext>
            </a:extLst>
          </p:cNvPr>
          <p:cNvSpPr>
            <a:spLocks noGrp="1"/>
          </p:cNvSpPr>
          <p:nvPr>
            <p:ph type="sldNum" sz="quarter" idx="12"/>
          </p:nvPr>
        </p:nvSpPr>
        <p:spPr/>
        <p:txBody>
          <a:bodyPr/>
          <a:lstStyle/>
          <a:p>
            <a:fld id="{01E6AEA6-D9A5-4D96-B6D8-2754BB1C298A}" type="slidenum">
              <a:rPr lang="en-US" smtClean="0"/>
              <a:t>‹#›</a:t>
            </a:fld>
            <a:endParaRPr lang="en-US"/>
          </a:p>
        </p:txBody>
      </p:sp>
    </p:spTree>
    <p:extLst>
      <p:ext uri="{BB962C8B-B14F-4D97-AF65-F5344CB8AC3E}">
        <p14:creationId xmlns:p14="http://schemas.microsoft.com/office/powerpoint/2010/main" val="30387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950ED-7C6F-4F84-94B5-8C82C7C2F11A}"/>
              </a:ext>
            </a:extLst>
          </p:cNvPr>
          <p:cNvSpPr>
            <a:spLocks noGrp="1"/>
          </p:cNvSpPr>
          <p:nvPr>
            <p:ph type="title"/>
          </p:nvPr>
        </p:nvSpPr>
        <p:spPr>
          <a:xfrm>
            <a:off x="1569849" y="264761"/>
            <a:ext cx="10622153" cy="8440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22DEA4-8F80-4DAF-949D-E336D822E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05E19C-7A22-4390-AE6A-8CAE0488770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D2FB9-6F8B-394D-A11E-3FDD002DB18B}" type="datetime1">
              <a:rPr lang="en-GB" smtClean="0"/>
              <a:t>03/02/2020</a:t>
            </a:fld>
            <a:endParaRPr lang="en-US"/>
          </a:p>
        </p:txBody>
      </p:sp>
      <p:sp>
        <p:nvSpPr>
          <p:cNvPr id="5" name="Footer Placeholder 4">
            <a:extLst>
              <a:ext uri="{FF2B5EF4-FFF2-40B4-BE49-F238E27FC236}">
                <a16:creationId xmlns:a16="http://schemas.microsoft.com/office/drawing/2014/main" id="{E93D806E-2CEB-407B-A2AC-2D9FADDB511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DED822-EAD2-491A-B14F-BFFA647E3DD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6AEA6-D9A5-4D96-B6D8-2754BB1C298A}" type="slidenum">
              <a:rPr lang="en-US" smtClean="0"/>
              <a:t>‹#›</a:t>
            </a:fld>
            <a:endParaRPr lang="en-US"/>
          </a:p>
        </p:txBody>
      </p:sp>
      <p:pic>
        <p:nvPicPr>
          <p:cNvPr id="7" name="Picture 6" descr="A picture containing object&#10;&#10;Description generated with high confidence">
            <a:extLst>
              <a:ext uri="{FF2B5EF4-FFF2-40B4-BE49-F238E27FC236}">
                <a16:creationId xmlns:a16="http://schemas.microsoft.com/office/drawing/2014/main" id="{BE6EF4F8-3FA3-4E02-83F5-E3D0B6173867}"/>
              </a:ext>
            </a:extLst>
          </p:cNvPr>
          <p:cNvPicPr/>
          <p:nvPr userDrawn="1"/>
        </p:nvPicPr>
        <p:blipFill rotWithShape="1">
          <a:blip r:embed="rId13">
            <a:extLst>
              <a:ext uri="{28A0092B-C50C-407E-A947-70E740481C1C}">
                <a14:useLocalDpi xmlns:a14="http://schemas.microsoft.com/office/drawing/2010/main" val="0"/>
              </a:ext>
            </a:extLst>
          </a:blip>
          <a:srcRect t="70423"/>
          <a:stretch/>
        </p:blipFill>
        <p:spPr bwMode="auto">
          <a:xfrm>
            <a:off x="0" y="6721477"/>
            <a:ext cx="12192000" cy="136525"/>
          </a:xfrm>
          <a:prstGeom prst="rect">
            <a:avLst/>
          </a:prstGeom>
          <a:ln>
            <a:noFill/>
          </a:ln>
          <a:extLst>
            <a:ext uri="{53640926-AAD7-44D8-BBD7-CCE9431645EC}">
              <a14:shadowObscured xmlns:a14="http://schemas.microsoft.com/office/drawing/2010/main"/>
            </a:ext>
          </a:extLst>
        </p:spPr>
      </p:pic>
      <p:pic>
        <p:nvPicPr>
          <p:cNvPr id="8" name="Picture 7" descr="A close up of a sign&#10;&#10;Description generated with very high confidence">
            <a:extLst>
              <a:ext uri="{FF2B5EF4-FFF2-40B4-BE49-F238E27FC236}">
                <a16:creationId xmlns:a16="http://schemas.microsoft.com/office/drawing/2014/main" id="{CC1F25EF-DF99-46E4-93CA-33D2E9EAFD78}"/>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sp>
        <p:nvSpPr>
          <p:cNvPr id="10" name="Rectangle 9">
            <a:extLst>
              <a:ext uri="{FF2B5EF4-FFF2-40B4-BE49-F238E27FC236}">
                <a16:creationId xmlns:a16="http://schemas.microsoft.com/office/drawing/2014/main" id="{D8736AB8-DA9C-46B7-B233-6AC0F4C204B7}"/>
              </a:ext>
            </a:extLst>
          </p:cNvPr>
          <p:cNvSpPr/>
          <p:nvPr userDrawn="1"/>
        </p:nvSpPr>
        <p:spPr>
          <a:xfrm>
            <a:off x="647116" y="1114257"/>
            <a:ext cx="10916529"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9578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3600" b="1" kern="1200">
          <a:solidFill>
            <a:schemeClr val="tx1">
              <a:lumMod val="65000"/>
              <a:lumOff val="35000"/>
            </a:schemeClr>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B59B45-4A63-4C84-BF3F-BE9906EA9BC6}"/>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36F9A557-AC11-4B41-A8DC-00E62B0C0F9A}"/>
              </a:ext>
            </a:extLst>
          </p:cNvPr>
          <p:cNvSpPr/>
          <p:nvPr/>
        </p:nvSpPr>
        <p:spPr>
          <a:xfrm>
            <a:off x="3263878" y="4505496"/>
            <a:ext cx="10377715" cy="1200329"/>
          </a:xfrm>
          <a:prstGeom prst="rect">
            <a:avLst/>
          </a:prstGeom>
        </p:spPr>
        <p:txBody>
          <a:bodyPr wrap="square">
            <a:spAutoFit/>
          </a:bodyPr>
          <a:lstStyle/>
          <a:p>
            <a:pPr algn="ctr"/>
            <a:r>
              <a:rPr lang="en-IN" sz="3600" i="1" dirty="0">
                <a:latin typeface="arial" panose="020B0604020202020204" pitchFamily="34" charset="0"/>
              </a:rPr>
              <a:t>Overview of Indian Machine</a:t>
            </a:r>
          </a:p>
          <a:p>
            <a:pPr algn="ctr"/>
            <a:r>
              <a:rPr lang="en-IN" sz="3600" i="1" dirty="0">
                <a:latin typeface="arial" panose="020B0604020202020204" pitchFamily="34" charset="0"/>
              </a:rPr>
              <a:t>Tools Industry</a:t>
            </a:r>
            <a:endParaRPr lang="en-IN" sz="3600" dirty="0"/>
          </a:p>
        </p:txBody>
      </p:sp>
      <p:pic>
        <p:nvPicPr>
          <p:cNvPr id="7" name="Picture 6" descr="A close up of a sign&#10;&#10;Description generated with very high confidence">
            <a:extLst>
              <a:ext uri="{FF2B5EF4-FFF2-40B4-BE49-F238E27FC236}">
                <a16:creationId xmlns:a16="http://schemas.microsoft.com/office/drawing/2014/main" id="{ADC6718E-1921-43FD-ACA2-3D2BD799F3D9}"/>
              </a:ext>
            </a:extLst>
          </p:cNvPr>
          <p:cNvPicPr/>
          <p:nvPr/>
        </p:nvPicPr>
        <p:blipFill>
          <a:blip r:embed="rId2">
            <a:extLst>
              <a:ext uri="{28A0092B-C50C-407E-A947-70E740481C1C}">
                <a14:useLocalDpi xmlns:a14="http://schemas.microsoft.com/office/drawing/2010/main" val="0"/>
              </a:ext>
            </a:extLst>
          </a:blip>
          <a:stretch>
            <a:fillRect/>
          </a:stretch>
        </p:blipFill>
        <p:spPr>
          <a:xfrm>
            <a:off x="247968" y="215656"/>
            <a:ext cx="1180466" cy="844062"/>
          </a:xfrm>
          <a:prstGeom prst="rect">
            <a:avLst/>
          </a:prstGeom>
        </p:spPr>
      </p:pic>
      <p:pic>
        <p:nvPicPr>
          <p:cNvPr id="9" name="Picture 8" descr="A close up of a logo&#10;&#10;Description automatically generated">
            <a:extLst>
              <a:ext uri="{FF2B5EF4-FFF2-40B4-BE49-F238E27FC236}">
                <a16:creationId xmlns:a16="http://schemas.microsoft.com/office/drawing/2014/main" id="{44BC8337-6E9B-49BF-90F7-23ABAD48A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060" y="215656"/>
            <a:ext cx="883907" cy="866799"/>
          </a:xfrm>
          <a:prstGeom prst="rect">
            <a:avLst/>
          </a:prstGeom>
        </p:spPr>
      </p:pic>
      <p:pic>
        <p:nvPicPr>
          <p:cNvPr id="10" name="Image1">
            <a:extLst>
              <a:ext uri="{FF2B5EF4-FFF2-40B4-BE49-F238E27FC236}">
                <a16:creationId xmlns:a16="http://schemas.microsoft.com/office/drawing/2014/main" id="{7CB2A1F2-22CD-49FA-BFAE-4FCAAFD5529C}"/>
              </a:ext>
            </a:extLst>
          </p:cNvPr>
          <p:cNvPicPr/>
          <p:nvPr/>
        </p:nvPicPr>
        <p:blipFill>
          <a:blip r:embed="rId4">
            <a:lum/>
            <a:alphaModFix/>
          </a:blip>
          <a:srcRect/>
          <a:stretch>
            <a:fillRect/>
          </a:stretch>
        </p:blipFill>
        <p:spPr>
          <a:xfrm>
            <a:off x="9449650" y="306155"/>
            <a:ext cx="2095500" cy="685800"/>
          </a:xfrm>
          <a:prstGeom prst="rect">
            <a:avLst/>
          </a:prstGeom>
        </p:spPr>
      </p:pic>
    </p:spTree>
    <p:extLst>
      <p:ext uri="{BB962C8B-B14F-4D97-AF65-F5344CB8AC3E}">
        <p14:creationId xmlns:p14="http://schemas.microsoft.com/office/powerpoint/2010/main" val="206806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373AC366-FC0A-40CD-8699-66E86E7F5CFB}"/>
              </a:ext>
            </a:extLst>
          </p:cNvPr>
          <p:cNvSpPr txBox="1">
            <a:spLocks/>
          </p:cNvSpPr>
          <p:nvPr/>
        </p:nvSpPr>
        <p:spPr>
          <a:xfrm>
            <a:off x="345801" y="1210152"/>
            <a:ext cx="11500399" cy="680653"/>
          </a:xfrm>
          <a:prstGeom prst="rect">
            <a:avLst/>
          </a:prstGeom>
          <a:solidFill>
            <a:srgbClr val="990033"/>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 – Defense</a:t>
            </a:r>
          </a:p>
        </p:txBody>
      </p:sp>
      <p:sp>
        <p:nvSpPr>
          <p:cNvPr id="29" name="Subtitle 2">
            <a:extLst>
              <a:ext uri="{FF2B5EF4-FFF2-40B4-BE49-F238E27FC236}">
                <a16:creationId xmlns:a16="http://schemas.microsoft.com/office/drawing/2014/main" id="{6969E874-37B6-41B7-9131-E3D2269FF916}"/>
              </a:ext>
            </a:extLst>
          </p:cNvPr>
          <p:cNvSpPr txBox="1">
            <a:spLocks/>
          </p:cNvSpPr>
          <p:nvPr/>
        </p:nvSpPr>
        <p:spPr>
          <a:xfrm>
            <a:off x="0" y="6414408"/>
            <a:ext cx="6243885"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Indian Machine Tools Industry Report – Italian Trade Commission, OEM Update – Sep 2018</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8014D8D1-1A6F-44D8-B7DB-9810EB221CDE}"/>
              </a:ext>
            </a:extLst>
          </p:cNvPr>
          <p:cNvSpPr txBox="1"/>
          <p:nvPr/>
        </p:nvSpPr>
        <p:spPr>
          <a:xfrm>
            <a:off x="330652" y="1988458"/>
            <a:ext cx="5808739" cy="4371358"/>
          </a:xfrm>
          <a:prstGeom prst="rect">
            <a:avLst/>
          </a:prstGeom>
          <a:noFill/>
          <a:ln w="28575">
            <a:solidFill>
              <a:schemeClr val="tx1"/>
            </a:solidFill>
          </a:ln>
        </p:spPr>
        <p:txBody>
          <a:bodyPr wrap="square" lIns="144000" tIns="144000" rIns="180000" bIns="144000" rtlCol="0" anchor="ctr">
            <a:noAutofit/>
          </a:bodyPr>
          <a:lstStyle/>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India has the world’s third-largest armed forces and the country’s defense spending is estimated to reach CHF 620 Bn by 2022</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The total budget sanctioned for the Indian military for the FY 2018-19 is CHF 62.8 Bn, accounting for 12.1% of the total Union Government expenditure for 2018-19</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Defense production by Ordnance Factory Board (OFBs) and Defense Public Sector Undertakings (DPSUs) increased to CHF 9.12 Bn in 2017-18</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Indian government encourages private investment in both civil and defense aerospace sectors, with 100% FDI allowed under the automatic route for most activities</a:t>
            </a:r>
          </a:p>
        </p:txBody>
      </p:sp>
      <p:sp>
        <p:nvSpPr>
          <p:cNvPr id="3" name="Rectangle 2">
            <a:extLst>
              <a:ext uri="{FF2B5EF4-FFF2-40B4-BE49-F238E27FC236}">
                <a16:creationId xmlns:a16="http://schemas.microsoft.com/office/drawing/2014/main" id="{A18A6F25-623A-41E6-842F-BCE16AD2505A}"/>
              </a:ext>
            </a:extLst>
          </p:cNvPr>
          <p:cNvSpPr/>
          <p:nvPr/>
        </p:nvSpPr>
        <p:spPr>
          <a:xfrm>
            <a:off x="6395113" y="5245966"/>
            <a:ext cx="5451086" cy="1142878"/>
          </a:xfrm>
          <a:prstGeom prst="rect">
            <a:avLst/>
          </a:prstGeom>
          <a:solidFill>
            <a:schemeClr val="tx1">
              <a:lumMod val="85000"/>
              <a:lumOff val="1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Privatization of Indian defense sector in 2017-18 has opened avenues for machine tools industry to produce more advanced technology and artillery</a:t>
            </a:r>
            <a:endParaRPr lang="en-IN" b="1" dirty="0"/>
          </a:p>
        </p:txBody>
      </p:sp>
      <p:pic>
        <p:nvPicPr>
          <p:cNvPr id="4" name="Picture 3">
            <a:extLst>
              <a:ext uri="{FF2B5EF4-FFF2-40B4-BE49-F238E27FC236}">
                <a16:creationId xmlns:a16="http://schemas.microsoft.com/office/drawing/2014/main" id="{815D3185-2B61-49FE-872B-8C69EB117C7B}"/>
              </a:ext>
            </a:extLst>
          </p:cNvPr>
          <p:cNvPicPr>
            <a:picLocks noChangeAspect="1"/>
          </p:cNvPicPr>
          <p:nvPr/>
        </p:nvPicPr>
        <p:blipFill rotWithShape="1">
          <a:blip r:embed="rId2"/>
          <a:srcRect t="-1" b="2370"/>
          <a:stretch/>
        </p:blipFill>
        <p:spPr>
          <a:xfrm>
            <a:off x="6395113" y="1988458"/>
            <a:ext cx="5451086" cy="3257507"/>
          </a:xfrm>
          <a:prstGeom prst="rect">
            <a:avLst/>
          </a:prstGeom>
        </p:spPr>
      </p:pic>
      <p:pic>
        <p:nvPicPr>
          <p:cNvPr id="13" name="Picture 12" descr="A close up of a sign&#10;&#10;Description generated with very high confidence">
            <a:extLst>
              <a:ext uri="{FF2B5EF4-FFF2-40B4-BE49-F238E27FC236}">
                <a16:creationId xmlns:a16="http://schemas.microsoft.com/office/drawing/2014/main" id="{DD43E289-77B2-4F79-9EF9-94E5986B1F40}"/>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1" name="Picture 10" descr="A close up of a sign&#10;&#10;Description generated with very high confidence">
            <a:extLst>
              <a:ext uri="{FF2B5EF4-FFF2-40B4-BE49-F238E27FC236}">
                <a16:creationId xmlns:a16="http://schemas.microsoft.com/office/drawing/2014/main" id="{3D2F5DE8-AFE1-4591-B1C1-7A188BCE3CC5}"/>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2" name="Picture 11" descr="A close up of a logo&#10;&#10;Description automatically generated">
            <a:extLst>
              <a:ext uri="{FF2B5EF4-FFF2-40B4-BE49-F238E27FC236}">
                <a16:creationId xmlns:a16="http://schemas.microsoft.com/office/drawing/2014/main" id="{C569DA6A-1A99-4B3A-9E7E-F0CA4E1F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17" name="Image1">
            <a:extLst>
              <a:ext uri="{FF2B5EF4-FFF2-40B4-BE49-F238E27FC236}">
                <a16:creationId xmlns:a16="http://schemas.microsoft.com/office/drawing/2014/main" id="{3E402E5E-3AE7-4435-8AB1-C884FAE8A2B0}"/>
              </a:ext>
            </a:extLst>
          </p:cNvPr>
          <p:cNvPicPr/>
          <p:nvPr/>
        </p:nvPicPr>
        <p:blipFill>
          <a:blip r:embed="rId5">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250972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209-8BB0-4C52-9DA2-4816DEEC877F}"/>
              </a:ext>
            </a:extLst>
          </p:cNvPr>
          <p:cNvSpPr>
            <a:spLocks noGrp="1"/>
          </p:cNvSpPr>
          <p:nvPr>
            <p:ph type="title"/>
          </p:nvPr>
        </p:nvSpPr>
        <p:spPr>
          <a:xfrm>
            <a:off x="609600" y="2722980"/>
            <a:ext cx="10972800" cy="1143000"/>
          </a:xfrm>
        </p:spPr>
        <p:txBody>
          <a:bodyPr/>
          <a:lstStyle/>
          <a:p>
            <a:pPr algn="ctr"/>
            <a:br>
              <a:rPr lang="en-IN" dirty="0">
                <a:solidFill>
                  <a:schemeClr val="tx1"/>
                </a:solidFill>
              </a:rPr>
            </a:br>
            <a:r>
              <a:rPr lang="en-IN" dirty="0">
                <a:solidFill>
                  <a:schemeClr val="tx1"/>
                </a:solidFill>
              </a:rPr>
              <a:t>THANK YOU</a:t>
            </a:r>
          </a:p>
        </p:txBody>
      </p:sp>
      <p:cxnSp>
        <p:nvCxnSpPr>
          <p:cNvPr id="5" name="Straight Connector 4">
            <a:extLst>
              <a:ext uri="{FF2B5EF4-FFF2-40B4-BE49-F238E27FC236}">
                <a16:creationId xmlns:a16="http://schemas.microsoft.com/office/drawing/2014/main" id="{094D5359-94E4-4273-B3F5-0E160EBBD91B}"/>
              </a:ext>
            </a:extLst>
          </p:cNvPr>
          <p:cNvCxnSpPr/>
          <p:nvPr/>
        </p:nvCxnSpPr>
        <p:spPr>
          <a:xfrm>
            <a:off x="3233531" y="4015409"/>
            <a:ext cx="5724939" cy="0"/>
          </a:xfrm>
          <a:prstGeom prst="line">
            <a:avLst/>
          </a:prstGeom>
          <a:ln>
            <a:solidFill>
              <a:srgbClr val="990033"/>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CA68A01-BC86-4884-B272-8F684ABEF8A2}"/>
              </a:ext>
            </a:extLst>
          </p:cNvPr>
          <p:cNvCxnSpPr/>
          <p:nvPr/>
        </p:nvCxnSpPr>
        <p:spPr>
          <a:xfrm>
            <a:off x="3233531" y="3899111"/>
            <a:ext cx="5724939" cy="0"/>
          </a:xfrm>
          <a:prstGeom prst="line">
            <a:avLst/>
          </a:prstGeom>
          <a:ln>
            <a:solidFill>
              <a:srgbClr val="990033"/>
            </a:solidFill>
          </a:ln>
        </p:spPr>
        <p:style>
          <a:lnRef idx="2">
            <a:schemeClr val="accent1"/>
          </a:lnRef>
          <a:fillRef idx="0">
            <a:schemeClr val="accent1"/>
          </a:fillRef>
          <a:effectRef idx="1">
            <a:schemeClr val="accent1"/>
          </a:effectRef>
          <a:fontRef idx="minor">
            <a:schemeClr val="tx1"/>
          </a:fontRef>
        </p:style>
      </p:cxnSp>
      <p:pic>
        <p:nvPicPr>
          <p:cNvPr id="10" name="Picture 9" descr="A close up of a sign&#10;&#10;Description generated with very high confidence">
            <a:extLst>
              <a:ext uri="{FF2B5EF4-FFF2-40B4-BE49-F238E27FC236}">
                <a16:creationId xmlns:a16="http://schemas.microsoft.com/office/drawing/2014/main" id="{EA2BFABB-B0E8-4272-90AD-8A21E3BC5C6D}"/>
              </a:ext>
            </a:extLst>
          </p:cNvPr>
          <p:cNvPicPr/>
          <p:nvPr/>
        </p:nvPicPr>
        <p:blipFill>
          <a:blip r:embed="rId2">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27FD9402-6124-4A48-B648-14A2D1397361}"/>
              </a:ext>
            </a:extLst>
          </p:cNvPr>
          <p:cNvPicPr/>
          <p:nvPr/>
        </p:nvPicPr>
        <p:blipFill>
          <a:blip r:embed="rId2">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3D2E684-1CDC-4ECC-8817-266F92D65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15" name="Image1">
            <a:extLst>
              <a:ext uri="{FF2B5EF4-FFF2-40B4-BE49-F238E27FC236}">
                <a16:creationId xmlns:a16="http://schemas.microsoft.com/office/drawing/2014/main" id="{181E60E0-DA99-46B0-BF95-EC535E2099F0}"/>
              </a:ext>
            </a:extLst>
          </p:cNvPr>
          <p:cNvPicPr/>
          <p:nvPr/>
        </p:nvPicPr>
        <p:blipFill>
          <a:blip r:embed="rId4">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101327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2">
            <a:extLst>
              <a:ext uri="{FF2B5EF4-FFF2-40B4-BE49-F238E27FC236}">
                <a16:creationId xmlns:a16="http://schemas.microsoft.com/office/drawing/2014/main" id="{6EF1B0F7-F206-4CE6-A05B-BCE97CA11F99}"/>
              </a:ext>
            </a:extLst>
          </p:cNvPr>
          <p:cNvSpPr txBox="1">
            <a:spLocks/>
          </p:cNvSpPr>
          <p:nvPr/>
        </p:nvSpPr>
        <p:spPr>
          <a:xfrm>
            <a:off x="0" y="6414408"/>
            <a:ext cx="11857616"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Indian Machine Tool Manufacturers' Association – June 2019, IMTMA Annual Report 2017-18, www.oemupdate.com/industry-analysis/made-in-india-machine-tools-for-aerospace-and-defence</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B3DBAF4D-4ADC-4E0E-8E74-5783A3AA0FB2}"/>
              </a:ext>
            </a:extLst>
          </p:cNvPr>
          <p:cNvGraphicFramePr/>
          <p:nvPr>
            <p:extLst>
              <p:ext uri="{D42A27DB-BD31-4B8C-83A1-F6EECF244321}">
                <p14:modId xmlns:p14="http://schemas.microsoft.com/office/powerpoint/2010/main" val="1330204124"/>
              </p:ext>
            </p:extLst>
          </p:nvPr>
        </p:nvGraphicFramePr>
        <p:xfrm>
          <a:off x="6048876" y="1988457"/>
          <a:ext cx="5808740" cy="4425951"/>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2891101F-C46E-426E-91A5-415C7BF21AE9}"/>
              </a:ext>
            </a:extLst>
          </p:cNvPr>
          <p:cNvGrpSpPr/>
          <p:nvPr/>
        </p:nvGrpSpPr>
        <p:grpSpPr>
          <a:xfrm>
            <a:off x="330652" y="2043050"/>
            <a:ext cx="5808739" cy="4221274"/>
            <a:chOff x="7021744" y="2006107"/>
            <a:chExt cx="4981575" cy="3886626"/>
          </a:xfrm>
        </p:grpSpPr>
        <p:sp>
          <p:nvSpPr>
            <p:cNvPr id="15" name="TextBox 14">
              <a:extLst>
                <a:ext uri="{FF2B5EF4-FFF2-40B4-BE49-F238E27FC236}">
                  <a16:creationId xmlns:a16="http://schemas.microsoft.com/office/drawing/2014/main" id="{A06F83B8-AF47-44FB-99B9-0A3CA733F8BE}"/>
                </a:ext>
              </a:extLst>
            </p:cNvPr>
            <p:cNvSpPr txBox="1"/>
            <p:nvPr/>
          </p:nvSpPr>
          <p:spPr>
            <a:xfrm>
              <a:off x="7021744" y="2006107"/>
              <a:ext cx="4981575" cy="3886626"/>
            </a:xfrm>
            <a:prstGeom prst="rect">
              <a:avLst/>
            </a:prstGeom>
            <a:noFill/>
            <a:ln w="28575">
              <a:solidFill>
                <a:schemeClr val="tx1"/>
              </a:solidFill>
            </a:ln>
          </p:spPr>
          <p:txBody>
            <a:bodyPr wrap="square" lIns="144000" tIns="108000" rIns="180000" bIns="252000" rtlCol="0" anchor="t">
              <a:noAutofit/>
            </a:bodyPr>
            <a:lstStyle/>
            <a:p>
              <a:pPr algn="ctr">
                <a:lnSpc>
                  <a:spcPts val="3200"/>
                </a:lnSpc>
                <a:spcAft>
                  <a:spcPts val="1800"/>
                </a:spcAft>
              </a:pPr>
              <a:r>
                <a:rPr lang="en-IN" sz="2400" b="1" dirty="0">
                  <a:latin typeface="+mj-lt"/>
                  <a:cs typeface="Arial" panose="020B0604020202020204" pitchFamily="34" charset="0"/>
                </a:rPr>
                <a:t>Current Scenario</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Indian Machine Tools Industry is valued at CHF 1.8 Bn in 2017-18 and globally ranks 10th in production and 8th in consumption. The Machine Tools industry in India is expected to reach CHF 2.6 Bn by 2020 at CAGR of 12.6%</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There are currently about 1,000 units in production of machine tools and of these, around 25 in the large-scale sector accounts for 70% of the turnover and the rest are in the MSME sector</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Metal cutting machine tools account for 87% of the total machine tool production of which 66% is CNC machines</a:t>
              </a:r>
            </a:p>
          </p:txBody>
        </p:sp>
        <p:cxnSp>
          <p:nvCxnSpPr>
            <p:cNvPr id="16" name="Straight Connector 15">
              <a:extLst>
                <a:ext uri="{FF2B5EF4-FFF2-40B4-BE49-F238E27FC236}">
                  <a16:creationId xmlns:a16="http://schemas.microsoft.com/office/drawing/2014/main" id="{2231D7C5-57C3-4483-AC30-E1C6659ABD84}"/>
                </a:ext>
              </a:extLst>
            </p:cNvPr>
            <p:cNvCxnSpPr>
              <a:cxnSpLocks/>
            </p:cNvCxnSpPr>
            <p:nvPr/>
          </p:nvCxnSpPr>
          <p:spPr>
            <a:xfrm>
              <a:off x="8647582" y="2563383"/>
              <a:ext cx="1729899"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34D4EE6B-085A-4FFC-8700-947829C5AC65}"/>
              </a:ext>
            </a:extLst>
          </p:cNvPr>
          <p:cNvSpPr txBox="1">
            <a:spLocks/>
          </p:cNvSpPr>
          <p:nvPr/>
        </p:nvSpPr>
        <p:spPr>
          <a:xfrm>
            <a:off x="345801" y="1210152"/>
            <a:ext cx="11500399" cy="680653"/>
          </a:xfrm>
          <a:prstGeom prst="rect">
            <a:avLst/>
          </a:prstGeom>
          <a:solidFill>
            <a:schemeClr val="tx1"/>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 – Overview</a:t>
            </a:r>
          </a:p>
        </p:txBody>
      </p:sp>
      <p:pic>
        <p:nvPicPr>
          <p:cNvPr id="24" name="Picture 23" descr="A close up of a sign&#10;&#10;Description generated with very high confidence">
            <a:extLst>
              <a:ext uri="{FF2B5EF4-FFF2-40B4-BE49-F238E27FC236}">
                <a16:creationId xmlns:a16="http://schemas.microsoft.com/office/drawing/2014/main" id="{7D6A6892-15F9-41AC-BE31-962C47F86E72}"/>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8E220208-B2E1-4005-B017-19258C4EF04F}"/>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3" name="Picture 12" descr="A close up of a logo&#10;&#10;Description automatically generated">
            <a:extLst>
              <a:ext uri="{FF2B5EF4-FFF2-40B4-BE49-F238E27FC236}">
                <a16:creationId xmlns:a16="http://schemas.microsoft.com/office/drawing/2014/main" id="{E133DAEC-7534-467A-B255-1C03945A5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18" name="Image1">
            <a:extLst>
              <a:ext uri="{FF2B5EF4-FFF2-40B4-BE49-F238E27FC236}">
                <a16:creationId xmlns:a16="http://schemas.microsoft.com/office/drawing/2014/main" id="{C5AAA642-E7D8-414B-BCBB-74FD8B620642}"/>
              </a:ext>
            </a:extLst>
          </p:cNvPr>
          <p:cNvPicPr/>
          <p:nvPr/>
        </p:nvPicPr>
        <p:blipFill>
          <a:blip r:embed="rId5">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410526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AD41A9D6-EEBB-44E7-8136-30D74D73CBE1}"/>
              </a:ext>
            </a:extLst>
          </p:cNvPr>
          <p:cNvSpPr txBox="1">
            <a:spLocks/>
          </p:cNvSpPr>
          <p:nvPr/>
        </p:nvSpPr>
        <p:spPr>
          <a:xfrm>
            <a:off x="0" y="6414408"/>
            <a:ext cx="6243885"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Indian Machine Tools Industry Report – Italian Trade Commission</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054" name="Group 2053">
            <a:extLst>
              <a:ext uri="{FF2B5EF4-FFF2-40B4-BE49-F238E27FC236}">
                <a16:creationId xmlns:a16="http://schemas.microsoft.com/office/drawing/2014/main" id="{7918D321-881E-4977-8E4D-E220D258681A}"/>
              </a:ext>
            </a:extLst>
          </p:cNvPr>
          <p:cNvGrpSpPr/>
          <p:nvPr/>
        </p:nvGrpSpPr>
        <p:grpSpPr>
          <a:xfrm>
            <a:off x="638629" y="2046324"/>
            <a:ext cx="7199085" cy="2754041"/>
            <a:chOff x="1322363" y="1321732"/>
            <a:chExt cx="7821864" cy="3332389"/>
          </a:xfrm>
        </p:grpSpPr>
        <p:cxnSp>
          <p:nvCxnSpPr>
            <p:cNvPr id="45" name="Straight Connector 44">
              <a:extLst>
                <a:ext uri="{FF2B5EF4-FFF2-40B4-BE49-F238E27FC236}">
                  <a16:creationId xmlns:a16="http://schemas.microsoft.com/office/drawing/2014/main" id="{69C180F0-544D-4D83-A84A-17DFC182BFF7}"/>
                </a:ext>
              </a:extLst>
            </p:cNvPr>
            <p:cNvCxnSpPr>
              <a:cxnSpLocks/>
              <a:endCxn id="42" idx="1"/>
            </p:cNvCxnSpPr>
            <p:nvPr/>
          </p:nvCxnSpPr>
          <p:spPr>
            <a:xfrm flipV="1">
              <a:off x="6269214" y="3421105"/>
              <a:ext cx="1105833" cy="570034"/>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8040B4F-F37E-47B4-B10E-7227C294EFCA}"/>
                </a:ext>
              </a:extLst>
            </p:cNvPr>
            <p:cNvCxnSpPr>
              <a:cxnSpLocks/>
            </p:cNvCxnSpPr>
            <p:nvPr/>
          </p:nvCxnSpPr>
          <p:spPr>
            <a:xfrm>
              <a:off x="6269214" y="4333141"/>
              <a:ext cx="1140012"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EFC389-079A-4B94-AC11-81A7989A7DA4}"/>
                </a:ext>
              </a:extLst>
            </p:cNvPr>
            <p:cNvCxnSpPr>
              <a:cxnSpLocks/>
              <a:endCxn id="39" idx="1"/>
            </p:cNvCxnSpPr>
            <p:nvPr/>
          </p:nvCxnSpPr>
          <p:spPr>
            <a:xfrm>
              <a:off x="6242066" y="2042791"/>
              <a:ext cx="1186933" cy="560605"/>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AB3F95-ACFF-4913-ACA4-38CDFB52A428}"/>
                </a:ext>
              </a:extLst>
            </p:cNvPr>
            <p:cNvCxnSpPr>
              <a:cxnSpLocks/>
            </p:cNvCxnSpPr>
            <p:nvPr/>
          </p:nvCxnSpPr>
          <p:spPr>
            <a:xfrm flipV="1">
              <a:off x="3055817" y="1707274"/>
              <a:ext cx="1520591" cy="965218"/>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7E1D06-5995-4F95-97F8-D5256AE2B4F4}"/>
                </a:ext>
              </a:extLst>
            </p:cNvPr>
            <p:cNvCxnSpPr>
              <a:cxnSpLocks/>
            </p:cNvCxnSpPr>
            <p:nvPr/>
          </p:nvCxnSpPr>
          <p:spPr>
            <a:xfrm>
              <a:off x="6269214" y="1670074"/>
              <a:ext cx="1140012"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98F5F9C-5EAC-41FF-B174-E54D7802D2AC}"/>
                </a:ext>
              </a:extLst>
            </p:cNvPr>
            <p:cNvSpPr/>
            <p:nvPr/>
          </p:nvSpPr>
          <p:spPr>
            <a:xfrm>
              <a:off x="1322363" y="2598989"/>
              <a:ext cx="1769180" cy="829992"/>
            </a:xfrm>
            <a:prstGeom prst="round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Machine Tools</a:t>
              </a:r>
            </a:p>
          </p:txBody>
        </p:sp>
        <p:sp>
          <p:nvSpPr>
            <p:cNvPr id="30" name="Rectangle: Rounded Corners 29">
              <a:extLst>
                <a:ext uri="{FF2B5EF4-FFF2-40B4-BE49-F238E27FC236}">
                  <a16:creationId xmlns:a16="http://schemas.microsoft.com/office/drawing/2014/main" id="{598A620D-66D0-4080-B96E-69254FBE47BA}"/>
                </a:ext>
              </a:extLst>
            </p:cNvPr>
            <p:cNvSpPr/>
            <p:nvPr/>
          </p:nvSpPr>
          <p:spPr>
            <a:xfrm>
              <a:off x="4526837" y="1321732"/>
              <a:ext cx="1769180" cy="829992"/>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Metal Cutting</a:t>
              </a:r>
            </a:p>
          </p:txBody>
        </p:sp>
        <p:sp>
          <p:nvSpPr>
            <p:cNvPr id="33" name="Rectangle: Rounded Corners 32">
              <a:extLst>
                <a:ext uri="{FF2B5EF4-FFF2-40B4-BE49-F238E27FC236}">
                  <a16:creationId xmlns:a16="http://schemas.microsoft.com/office/drawing/2014/main" id="{A98E1F04-7FC6-4CFD-A6AC-C168CEA87A42}"/>
                </a:ext>
              </a:extLst>
            </p:cNvPr>
            <p:cNvSpPr/>
            <p:nvPr/>
          </p:nvSpPr>
          <p:spPr>
            <a:xfrm>
              <a:off x="4526837" y="3824129"/>
              <a:ext cx="1769180" cy="829992"/>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Metal Forming</a:t>
              </a:r>
            </a:p>
          </p:txBody>
        </p:sp>
        <p:sp>
          <p:nvSpPr>
            <p:cNvPr id="5" name="Left Brace 4">
              <a:extLst>
                <a:ext uri="{FF2B5EF4-FFF2-40B4-BE49-F238E27FC236}">
                  <a16:creationId xmlns:a16="http://schemas.microsoft.com/office/drawing/2014/main" id="{8EA4BB22-5BAB-45D0-AD45-A16F9B78B5ED}"/>
                </a:ext>
              </a:extLst>
            </p:cNvPr>
            <p:cNvSpPr/>
            <p:nvPr/>
          </p:nvSpPr>
          <p:spPr>
            <a:xfrm rot="16200000">
              <a:off x="5295314" y="1709039"/>
              <a:ext cx="232228" cy="1135697"/>
            </a:xfrm>
            <a:prstGeom prst="leftBrac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 name="TextBox 5">
              <a:extLst>
                <a:ext uri="{FF2B5EF4-FFF2-40B4-BE49-F238E27FC236}">
                  <a16:creationId xmlns:a16="http://schemas.microsoft.com/office/drawing/2014/main" id="{C599C953-4DBC-4200-8AE8-F9E5F3010B9F}"/>
                </a:ext>
              </a:extLst>
            </p:cNvPr>
            <p:cNvSpPr txBox="1"/>
            <p:nvPr/>
          </p:nvSpPr>
          <p:spPr>
            <a:xfrm>
              <a:off x="4221256" y="2367633"/>
              <a:ext cx="2380343" cy="575542"/>
            </a:xfrm>
            <a:prstGeom prst="rect">
              <a:avLst/>
            </a:prstGeom>
            <a:noFill/>
          </p:spPr>
          <p:txBody>
            <a:bodyPr wrap="square" rtlCol="0">
              <a:spAutoFit/>
            </a:bodyPr>
            <a:lstStyle/>
            <a:p>
              <a:pPr algn="ctr"/>
              <a:r>
                <a:rPr lang="en-US" sz="1400" dirty="0"/>
                <a:t>Milling, Turning, Threading,</a:t>
              </a:r>
            </a:p>
            <a:p>
              <a:pPr algn="ctr"/>
              <a:r>
                <a:rPr lang="en-US" sz="1400" dirty="0"/>
                <a:t>Grinding, Filing, etc.</a:t>
              </a:r>
              <a:endParaRPr lang="en-IN" sz="1400" dirty="0"/>
            </a:p>
          </p:txBody>
        </p:sp>
        <p:sp>
          <p:nvSpPr>
            <p:cNvPr id="34" name="Left Brace 33">
              <a:extLst>
                <a:ext uri="{FF2B5EF4-FFF2-40B4-BE49-F238E27FC236}">
                  <a16:creationId xmlns:a16="http://schemas.microsoft.com/office/drawing/2014/main" id="{82263A37-F188-47A3-B74F-AC71BDCB064A}"/>
                </a:ext>
              </a:extLst>
            </p:cNvPr>
            <p:cNvSpPr/>
            <p:nvPr/>
          </p:nvSpPr>
          <p:spPr>
            <a:xfrm rot="5400000">
              <a:off x="5295313" y="3129775"/>
              <a:ext cx="232228" cy="1135697"/>
            </a:xfrm>
            <a:prstGeom prst="leftBrac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5" name="TextBox 34">
              <a:extLst>
                <a:ext uri="{FF2B5EF4-FFF2-40B4-BE49-F238E27FC236}">
                  <a16:creationId xmlns:a16="http://schemas.microsoft.com/office/drawing/2014/main" id="{D4FA60FB-7C4E-4EFB-B8C7-DB43D61F6A5B}"/>
                </a:ext>
              </a:extLst>
            </p:cNvPr>
            <p:cNvSpPr txBox="1"/>
            <p:nvPr/>
          </p:nvSpPr>
          <p:spPr>
            <a:xfrm>
              <a:off x="4221255" y="3050432"/>
              <a:ext cx="2380343" cy="575542"/>
            </a:xfrm>
            <a:prstGeom prst="rect">
              <a:avLst/>
            </a:prstGeom>
            <a:noFill/>
          </p:spPr>
          <p:txBody>
            <a:bodyPr wrap="square" rtlCol="0">
              <a:spAutoFit/>
            </a:bodyPr>
            <a:lstStyle/>
            <a:p>
              <a:pPr algn="ctr"/>
              <a:r>
                <a:rPr lang="nb-NO" sz="1400" dirty="0"/>
                <a:t>Forging, bending, rolling,</a:t>
              </a:r>
            </a:p>
            <a:p>
              <a:pPr algn="ctr"/>
              <a:r>
                <a:rPr lang="nb-NO" sz="1400" dirty="0"/>
                <a:t>pressing, etc</a:t>
              </a:r>
              <a:endParaRPr lang="en-IN" sz="1400" dirty="0"/>
            </a:p>
          </p:txBody>
        </p:sp>
        <p:sp>
          <p:nvSpPr>
            <p:cNvPr id="36" name="Rectangle: Rounded Corners 35">
              <a:extLst>
                <a:ext uri="{FF2B5EF4-FFF2-40B4-BE49-F238E27FC236}">
                  <a16:creationId xmlns:a16="http://schemas.microsoft.com/office/drawing/2014/main" id="{54E68674-21A5-4613-A501-80E2FA03BD35}"/>
                </a:ext>
              </a:extLst>
            </p:cNvPr>
            <p:cNvSpPr/>
            <p:nvPr/>
          </p:nvSpPr>
          <p:spPr>
            <a:xfrm>
              <a:off x="7375047" y="1321732"/>
              <a:ext cx="1769180" cy="684000"/>
            </a:xfrm>
            <a:prstGeom prst="roundRect">
              <a:avLst/>
            </a:prstGeom>
            <a:solidFill>
              <a:srgbClr val="DEC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CNC</a:t>
              </a:r>
            </a:p>
          </p:txBody>
        </p:sp>
        <p:sp>
          <p:nvSpPr>
            <p:cNvPr id="39" name="Rectangle: Rounded Corners 38">
              <a:extLst>
                <a:ext uri="{FF2B5EF4-FFF2-40B4-BE49-F238E27FC236}">
                  <a16:creationId xmlns:a16="http://schemas.microsoft.com/office/drawing/2014/main" id="{53FF280F-526D-4394-9083-EAA7B64DCA02}"/>
                </a:ext>
              </a:extLst>
            </p:cNvPr>
            <p:cNvSpPr/>
            <p:nvPr/>
          </p:nvSpPr>
          <p:spPr>
            <a:xfrm>
              <a:off x="7375047" y="2212748"/>
              <a:ext cx="1769180" cy="684000"/>
            </a:xfrm>
            <a:prstGeom prst="roundRect">
              <a:avLst/>
            </a:prstGeom>
            <a:solidFill>
              <a:srgbClr val="DEC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Non-CNC</a:t>
              </a:r>
            </a:p>
          </p:txBody>
        </p:sp>
        <p:sp>
          <p:nvSpPr>
            <p:cNvPr id="42" name="Rectangle: Rounded Corners 41">
              <a:extLst>
                <a:ext uri="{FF2B5EF4-FFF2-40B4-BE49-F238E27FC236}">
                  <a16:creationId xmlns:a16="http://schemas.microsoft.com/office/drawing/2014/main" id="{BC7B6140-C465-431D-8626-501857B5489E}"/>
                </a:ext>
              </a:extLst>
            </p:cNvPr>
            <p:cNvSpPr/>
            <p:nvPr/>
          </p:nvSpPr>
          <p:spPr>
            <a:xfrm>
              <a:off x="7375047" y="3079105"/>
              <a:ext cx="1769180" cy="684000"/>
            </a:xfrm>
            <a:prstGeom prst="roundRect">
              <a:avLst/>
            </a:prstGeom>
            <a:solidFill>
              <a:srgbClr val="DEC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CNC</a:t>
              </a:r>
            </a:p>
          </p:txBody>
        </p:sp>
        <p:sp>
          <p:nvSpPr>
            <p:cNvPr id="43" name="Rectangle: Rounded Corners 42">
              <a:extLst>
                <a:ext uri="{FF2B5EF4-FFF2-40B4-BE49-F238E27FC236}">
                  <a16:creationId xmlns:a16="http://schemas.microsoft.com/office/drawing/2014/main" id="{FB4134B6-3747-4778-AB4D-7541D73196BE}"/>
                </a:ext>
              </a:extLst>
            </p:cNvPr>
            <p:cNvSpPr/>
            <p:nvPr/>
          </p:nvSpPr>
          <p:spPr>
            <a:xfrm>
              <a:off x="7375047" y="3970121"/>
              <a:ext cx="1769180" cy="684000"/>
            </a:xfrm>
            <a:prstGeom prst="roundRect">
              <a:avLst/>
            </a:prstGeom>
            <a:solidFill>
              <a:srgbClr val="DEC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Non-CNC</a:t>
              </a:r>
            </a:p>
          </p:txBody>
        </p:sp>
        <p:cxnSp>
          <p:nvCxnSpPr>
            <p:cNvPr id="48" name="Straight Connector 47">
              <a:extLst>
                <a:ext uri="{FF2B5EF4-FFF2-40B4-BE49-F238E27FC236}">
                  <a16:creationId xmlns:a16="http://schemas.microsoft.com/office/drawing/2014/main" id="{D11E93BF-9A68-49E4-85F0-272C28BE8E5F}"/>
                </a:ext>
              </a:extLst>
            </p:cNvPr>
            <p:cNvCxnSpPr>
              <a:cxnSpLocks/>
              <a:endCxn id="33" idx="1"/>
            </p:cNvCxnSpPr>
            <p:nvPr/>
          </p:nvCxnSpPr>
          <p:spPr>
            <a:xfrm>
              <a:off x="3047773" y="3415221"/>
              <a:ext cx="1479064" cy="823904"/>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53" name="Chart 2052">
            <a:extLst>
              <a:ext uri="{FF2B5EF4-FFF2-40B4-BE49-F238E27FC236}">
                <a16:creationId xmlns:a16="http://schemas.microsoft.com/office/drawing/2014/main" id="{F3EE6AF8-220B-49AA-B053-100612B30ED8}"/>
              </a:ext>
            </a:extLst>
          </p:cNvPr>
          <p:cNvGraphicFramePr/>
          <p:nvPr>
            <p:extLst>
              <p:ext uri="{D42A27DB-BD31-4B8C-83A1-F6EECF244321}">
                <p14:modId xmlns:p14="http://schemas.microsoft.com/office/powerpoint/2010/main" val="453128952"/>
              </p:ext>
            </p:extLst>
          </p:nvPr>
        </p:nvGraphicFramePr>
        <p:xfrm>
          <a:off x="1116456" y="4717143"/>
          <a:ext cx="8128000" cy="1872643"/>
        </p:xfrm>
        <a:graphic>
          <a:graphicData uri="http://schemas.openxmlformats.org/drawingml/2006/chart">
            <c:chart xmlns:c="http://schemas.openxmlformats.org/drawingml/2006/chart" xmlns:r="http://schemas.openxmlformats.org/officeDocument/2006/relationships" r:id="rId2"/>
          </a:graphicData>
        </a:graphic>
      </p:graphicFrame>
      <p:sp>
        <p:nvSpPr>
          <p:cNvPr id="2055" name="TextBox 2054">
            <a:extLst>
              <a:ext uri="{FF2B5EF4-FFF2-40B4-BE49-F238E27FC236}">
                <a16:creationId xmlns:a16="http://schemas.microsoft.com/office/drawing/2014/main" id="{2D423695-AA5C-4EC5-B598-21E1972BA374}"/>
              </a:ext>
            </a:extLst>
          </p:cNvPr>
          <p:cNvSpPr txBox="1"/>
          <p:nvPr/>
        </p:nvSpPr>
        <p:spPr>
          <a:xfrm>
            <a:off x="1728763" y="4991404"/>
            <a:ext cx="1291771" cy="523220"/>
          </a:xfrm>
          <a:prstGeom prst="rect">
            <a:avLst/>
          </a:prstGeom>
          <a:noFill/>
        </p:spPr>
        <p:txBody>
          <a:bodyPr wrap="square" rtlCol="0">
            <a:spAutoFit/>
          </a:bodyPr>
          <a:lstStyle/>
          <a:p>
            <a:pPr algn="ctr"/>
            <a:r>
              <a:rPr lang="en-IN" sz="1400" b="1" dirty="0">
                <a:solidFill>
                  <a:schemeClr val="bg1"/>
                </a:solidFill>
              </a:rPr>
              <a:t>Organized</a:t>
            </a:r>
          </a:p>
          <a:p>
            <a:pPr algn="ctr"/>
            <a:r>
              <a:rPr lang="en-IN" sz="1400" b="1" dirty="0">
                <a:solidFill>
                  <a:schemeClr val="bg1"/>
                </a:solidFill>
              </a:rPr>
              <a:t>33%</a:t>
            </a:r>
          </a:p>
        </p:txBody>
      </p:sp>
      <p:sp>
        <p:nvSpPr>
          <p:cNvPr id="56" name="TextBox 55">
            <a:extLst>
              <a:ext uri="{FF2B5EF4-FFF2-40B4-BE49-F238E27FC236}">
                <a16:creationId xmlns:a16="http://schemas.microsoft.com/office/drawing/2014/main" id="{1D9C51C3-1856-4D17-ABCA-69803538D090}"/>
              </a:ext>
            </a:extLst>
          </p:cNvPr>
          <p:cNvSpPr txBox="1"/>
          <p:nvPr/>
        </p:nvSpPr>
        <p:spPr>
          <a:xfrm>
            <a:off x="4875598" y="4991404"/>
            <a:ext cx="1291771" cy="523220"/>
          </a:xfrm>
          <a:prstGeom prst="rect">
            <a:avLst/>
          </a:prstGeom>
          <a:noFill/>
        </p:spPr>
        <p:txBody>
          <a:bodyPr wrap="square" rtlCol="0">
            <a:spAutoFit/>
          </a:bodyPr>
          <a:lstStyle/>
          <a:p>
            <a:pPr algn="ctr"/>
            <a:r>
              <a:rPr lang="en-IN" sz="1400" b="1" dirty="0">
                <a:solidFill>
                  <a:schemeClr val="bg1"/>
                </a:solidFill>
              </a:rPr>
              <a:t>Unorganized</a:t>
            </a:r>
          </a:p>
          <a:p>
            <a:pPr algn="ctr"/>
            <a:r>
              <a:rPr lang="en-IN" sz="1400" b="1" dirty="0">
                <a:solidFill>
                  <a:schemeClr val="bg1"/>
                </a:solidFill>
              </a:rPr>
              <a:t>67%</a:t>
            </a:r>
          </a:p>
        </p:txBody>
      </p:sp>
      <p:sp>
        <p:nvSpPr>
          <p:cNvPr id="57" name="TextBox 56">
            <a:extLst>
              <a:ext uri="{FF2B5EF4-FFF2-40B4-BE49-F238E27FC236}">
                <a16:creationId xmlns:a16="http://schemas.microsoft.com/office/drawing/2014/main" id="{9BB7305D-0D50-4626-84C2-F4E093B51AAE}"/>
              </a:ext>
            </a:extLst>
          </p:cNvPr>
          <p:cNvSpPr txBox="1"/>
          <p:nvPr/>
        </p:nvSpPr>
        <p:spPr>
          <a:xfrm>
            <a:off x="3177421" y="5797238"/>
            <a:ext cx="1291771" cy="523220"/>
          </a:xfrm>
          <a:prstGeom prst="rect">
            <a:avLst/>
          </a:prstGeom>
          <a:noFill/>
        </p:spPr>
        <p:txBody>
          <a:bodyPr wrap="square" rtlCol="0">
            <a:spAutoFit/>
          </a:bodyPr>
          <a:lstStyle/>
          <a:p>
            <a:pPr algn="ctr"/>
            <a:r>
              <a:rPr lang="en-IN" sz="1400" b="1" dirty="0">
                <a:solidFill>
                  <a:schemeClr val="bg1"/>
                </a:solidFill>
              </a:rPr>
              <a:t>ISO Certified</a:t>
            </a:r>
          </a:p>
          <a:p>
            <a:pPr algn="ctr"/>
            <a:r>
              <a:rPr lang="en-IN" sz="1400" b="1" dirty="0">
                <a:solidFill>
                  <a:schemeClr val="bg1"/>
                </a:solidFill>
              </a:rPr>
              <a:t>75%</a:t>
            </a:r>
          </a:p>
        </p:txBody>
      </p:sp>
      <p:sp>
        <p:nvSpPr>
          <p:cNvPr id="58" name="TextBox 57">
            <a:extLst>
              <a:ext uri="{FF2B5EF4-FFF2-40B4-BE49-F238E27FC236}">
                <a16:creationId xmlns:a16="http://schemas.microsoft.com/office/drawing/2014/main" id="{02684403-7D03-4CE3-9A05-024889DCAC9A}"/>
              </a:ext>
            </a:extLst>
          </p:cNvPr>
          <p:cNvSpPr txBox="1"/>
          <p:nvPr/>
        </p:nvSpPr>
        <p:spPr>
          <a:xfrm>
            <a:off x="6324256" y="5797238"/>
            <a:ext cx="1291771" cy="523220"/>
          </a:xfrm>
          <a:prstGeom prst="rect">
            <a:avLst/>
          </a:prstGeom>
          <a:noFill/>
        </p:spPr>
        <p:txBody>
          <a:bodyPr wrap="square" rtlCol="0">
            <a:spAutoFit/>
          </a:bodyPr>
          <a:lstStyle/>
          <a:p>
            <a:pPr algn="ctr"/>
            <a:r>
              <a:rPr lang="en-IN" sz="1400" b="1" dirty="0">
                <a:solidFill>
                  <a:schemeClr val="bg1"/>
                </a:solidFill>
              </a:rPr>
              <a:t>Non-Certified</a:t>
            </a:r>
          </a:p>
          <a:p>
            <a:pPr algn="ctr"/>
            <a:r>
              <a:rPr lang="en-IN" sz="1400" b="1" dirty="0">
                <a:solidFill>
                  <a:schemeClr val="bg1"/>
                </a:solidFill>
              </a:rPr>
              <a:t>25%</a:t>
            </a:r>
          </a:p>
        </p:txBody>
      </p:sp>
      <p:sp>
        <p:nvSpPr>
          <p:cNvPr id="2056" name="TextBox 2055">
            <a:extLst>
              <a:ext uri="{FF2B5EF4-FFF2-40B4-BE49-F238E27FC236}">
                <a16:creationId xmlns:a16="http://schemas.microsoft.com/office/drawing/2014/main" id="{A1B86397-10C7-45DA-925D-0BFA3FBF9970}"/>
              </a:ext>
            </a:extLst>
          </p:cNvPr>
          <p:cNvSpPr txBox="1"/>
          <p:nvPr/>
        </p:nvSpPr>
        <p:spPr>
          <a:xfrm rot="16200000">
            <a:off x="7267" y="5279245"/>
            <a:ext cx="1382290" cy="758189"/>
          </a:xfrm>
          <a:prstGeom prst="rect">
            <a:avLst/>
          </a:prstGeom>
          <a:solidFill>
            <a:schemeClr val="bg2">
              <a:lumMod val="10000"/>
            </a:schemeClr>
          </a:solidFill>
        </p:spPr>
        <p:txBody>
          <a:bodyPr wrap="square" rtlCol="0" anchor="ctr">
            <a:noAutofit/>
          </a:bodyPr>
          <a:lstStyle/>
          <a:p>
            <a:pPr algn="ctr"/>
            <a:r>
              <a:rPr lang="en-IN" sz="2000" b="1" dirty="0">
                <a:solidFill>
                  <a:schemeClr val="bg1"/>
                </a:solidFill>
              </a:rPr>
              <a:t>Market Share</a:t>
            </a:r>
          </a:p>
        </p:txBody>
      </p:sp>
      <p:sp>
        <p:nvSpPr>
          <p:cNvPr id="60" name="TextBox 59">
            <a:extLst>
              <a:ext uri="{FF2B5EF4-FFF2-40B4-BE49-F238E27FC236}">
                <a16:creationId xmlns:a16="http://schemas.microsoft.com/office/drawing/2014/main" id="{CD44DECF-02E8-4B21-B998-32A4B298F7FF}"/>
              </a:ext>
            </a:extLst>
          </p:cNvPr>
          <p:cNvSpPr txBox="1"/>
          <p:nvPr/>
        </p:nvSpPr>
        <p:spPr>
          <a:xfrm>
            <a:off x="8082401" y="2029473"/>
            <a:ext cx="3672000" cy="4384922"/>
          </a:xfrm>
          <a:prstGeom prst="rect">
            <a:avLst/>
          </a:prstGeom>
          <a:solidFill>
            <a:srgbClr val="DECBCD"/>
          </a:solidFill>
          <a:ln w="57150">
            <a:solidFill>
              <a:srgbClr val="990033"/>
            </a:solidFill>
          </a:ln>
        </p:spPr>
        <p:txBody>
          <a:bodyPr wrap="square" lIns="180000" rIns="180000" rtlCol="0" anchor="ctr">
            <a:noAutofit/>
          </a:bodyPr>
          <a:lstStyle/>
          <a:p>
            <a:pPr marL="285750" lvl="0" indent="-285750" algn="just">
              <a:lnSpc>
                <a:spcPts val="2100"/>
              </a:lnSpc>
              <a:spcBef>
                <a:spcPts val="600"/>
              </a:spcBef>
              <a:spcAft>
                <a:spcPts val="600"/>
              </a:spcAft>
              <a:buFont typeface="Wingdings" panose="05000000000000000000" pitchFamily="2" charset="2"/>
              <a:buChar char="q"/>
              <a:defRPr/>
            </a:pPr>
            <a:r>
              <a:rPr lang="en-US" dirty="0">
                <a:latin typeface="+mj-lt"/>
                <a:cs typeface="Arial" panose="020B0604020202020204" pitchFamily="34" charset="0"/>
              </a:rPr>
              <a:t>The industry comprises ~200 manufacturers in the organized sector and ~400 in the small ancillary sector</a:t>
            </a:r>
          </a:p>
          <a:p>
            <a:pPr marL="285750" lvl="0" indent="-285750" algn="just">
              <a:lnSpc>
                <a:spcPts val="2100"/>
              </a:lnSpc>
              <a:spcBef>
                <a:spcPts val="600"/>
              </a:spcBef>
              <a:spcAft>
                <a:spcPts val="600"/>
              </a:spcAft>
              <a:buFont typeface="Wingdings" panose="05000000000000000000" pitchFamily="2" charset="2"/>
              <a:buChar char="q"/>
              <a:defRPr/>
            </a:pPr>
            <a:r>
              <a:rPr lang="en-US" dirty="0">
                <a:latin typeface="+mj-lt"/>
                <a:cs typeface="Arial" panose="020B0604020202020204" pitchFamily="34" charset="0"/>
              </a:rPr>
              <a:t>Large players comprise about 25%, and 75% is dominated by small manufacturers</a:t>
            </a:r>
          </a:p>
          <a:p>
            <a:pPr marL="285750" lvl="0" indent="-285750" algn="just">
              <a:lnSpc>
                <a:spcPts val="2100"/>
              </a:lnSpc>
              <a:spcBef>
                <a:spcPts val="600"/>
              </a:spcBef>
              <a:spcAft>
                <a:spcPts val="600"/>
              </a:spcAft>
              <a:buFont typeface="Wingdings" panose="05000000000000000000" pitchFamily="2" charset="2"/>
              <a:buChar char="q"/>
              <a:defRPr/>
            </a:pPr>
            <a:r>
              <a:rPr lang="en-US" dirty="0">
                <a:latin typeface="+mj-lt"/>
                <a:cs typeface="Arial" panose="020B0604020202020204" pitchFamily="34" charset="0"/>
              </a:rPr>
              <a:t>The machine tools market in India is highly fragmented with the presence of various small, medium, and large suppliers, which include international and regional player</a:t>
            </a:r>
            <a:endParaRPr kumimoji="0" lang="en-US" b="0" i="0" u="none" strike="noStrike" kern="1200" cap="none" spc="0" normalizeH="0" baseline="0" noProof="0" dirty="0">
              <a:ln>
                <a:noFill/>
              </a:ln>
              <a:effectLst/>
              <a:uLnTx/>
              <a:uFillTx/>
              <a:latin typeface="+mj-lt"/>
              <a:cs typeface="Arial" panose="020B0604020202020204" pitchFamily="34" charset="0"/>
            </a:endParaRPr>
          </a:p>
        </p:txBody>
      </p:sp>
      <p:sp>
        <p:nvSpPr>
          <p:cNvPr id="62" name="Title 1">
            <a:extLst>
              <a:ext uri="{FF2B5EF4-FFF2-40B4-BE49-F238E27FC236}">
                <a16:creationId xmlns:a16="http://schemas.microsoft.com/office/drawing/2014/main" id="{7F6C8229-2C5F-4AA3-9A8E-979E5194A29E}"/>
              </a:ext>
            </a:extLst>
          </p:cNvPr>
          <p:cNvSpPr txBox="1">
            <a:spLocks/>
          </p:cNvSpPr>
          <p:nvPr/>
        </p:nvSpPr>
        <p:spPr>
          <a:xfrm>
            <a:off x="345801" y="1210152"/>
            <a:ext cx="11500399" cy="680653"/>
          </a:xfrm>
          <a:prstGeom prst="rect">
            <a:avLst/>
          </a:prstGeom>
          <a:solidFill>
            <a:schemeClr val="tx1"/>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 – Industry Composition</a:t>
            </a:r>
          </a:p>
        </p:txBody>
      </p:sp>
      <p:pic>
        <p:nvPicPr>
          <p:cNvPr id="70" name="Picture 69" descr="A close up of a sign&#10;&#10;Description generated with very high confidence">
            <a:extLst>
              <a:ext uri="{FF2B5EF4-FFF2-40B4-BE49-F238E27FC236}">
                <a16:creationId xmlns:a16="http://schemas.microsoft.com/office/drawing/2014/main" id="{9D6AF2A7-F418-4DA0-B6B1-422E54359E29}"/>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37" name="Picture 36" descr="A close up of a sign&#10;&#10;Description generated with very high confidence">
            <a:extLst>
              <a:ext uri="{FF2B5EF4-FFF2-40B4-BE49-F238E27FC236}">
                <a16:creationId xmlns:a16="http://schemas.microsoft.com/office/drawing/2014/main" id="{97858AA7-089D-4080-BA6B-C03EE0FCB9F6}"/>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38" name="Picture 37" descr="A close up of a logo&#10;&#10;Description automatically generated">
            <a:extLst>
              <a:ext uri="{FF2B5EF4-FFF2-40B4-BE49-F238E27FC236}">
                <a16:creationId xmlns:a16="http://schemas.microsoft.com/office/drawing/2014/main" id="{B9DBC470-BB11-409A-8085-1D119CD4E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40" name="Image1">
            <a:extLst>
              <a:ext uri="{FF2B5EF4-FFF2-40B4-BE49-F238E27FC236}">
                <a16:creationId xmlns:a16="http://schemas.microsoft.com/office/drawing/2014/main" id="{80E148E9-548A-450B-B658-3FEA621E12E3}"/>
              </a:ext>
            </a:extLst>
          </p:cNvPr>
          <p:cNvPicPr/>
          <p:nvPr/>
        </p:nvPicPr>
        <p:blipFill>
          <a:blip r:embed="rId5">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174701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B2707E-1D83-447F-A08F-E917B9B7434F}"/>
              </a:ext>
            </a:extLst>
          </p:cNvPr>
          <p:cNvSpPr txBox="1">
            <a:spLocks/>
          </p:cNvSpPr>
          <p:nvPr/>
        </p:nvSpPr>
        <p:spPr>
          <a:xfrm>
            <a:off x="1074053" y="2236870"/>
            <a:ext cx="6850736" cy="1135197"/>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pPr lvl="0">
              <a:defRPr/>
            </a:pPr>
            <a:r>
              <a:rPr lang="en-US" sz="2800" dirty="0">
                <a:solidFill>
                  <a:prstClr val="black">
                    <a:lumMod val="65000"/>
                    <a:lumOff val="35000"/>
                  </a:prstClr>
                </a:solidFill>
                <a:latin typeface="Century Gothic" panose="020B0502020202020204" pitchFamily="34" charset="0"/>
              </a:rPr>
              <a:t>Machine Tools Production in India</a:t>
            </a:r>
          </a:p>
          <a:p>
            <a:pPr lvl="0">
              <a:defRPr/>
            </a:pPr>
            <a:r>
              <a:rPr lang="en-US" sz="2800" dirty="0">
                <a:solidFill>
                  <a:prstClr val="black">
                    <a:lumMod val="65000"/>
                    <a:lumOff val="35000"/>
                  </a:prstClr>
                </a:solidFill>
                <a:latin typeface="Century Gothic" panose="020B0502020202020204" pitchFamily="34" charset="0"/>
              </a:rPr>
              <a:t>– by Value (CHF Mn)</a:t>
            </a:r>
            <a:endParaRPr kumimoji="0" lang="en-US" sz="2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j-ea"/>
              <a:cs typeface="+mj-cs"/>
            </a:endParaRPr>
          </a:p>
        </p:txBody>
      </p:sp>
      <p:sp>
        <p:nvSpPr>
          <p:cNvPr id="23" name="Rectangle: Rounded Corners 22">
            <a:extLst>
              <a:ext uri="{FF2B5EF4-FFF2-40B4-BE49-F238E27FC236}">
                <a16:creationId xmlns:a16="http://schemas.microsoft.com/office/drawing/2014/main" id="{117F639F-30C7-4288-87D8-153A65FD948B}"/>
              </a:ext>
            </a:extLst>
          </p:cNvPr>
          <p:cNvSpPr/>
          <p:nvPr/>
        </p:nvSpPr>
        <p:spPr>
          <a:xfrm>
            <a:off x="1320807" y="4052540"/>
            <a:ext cx="1574795" cy="844061"/>
          </a:xfrm>
          <a:prstGeom prst="roundRect">
            <a:avLst/>
          </a:prstGeom>
          <a:solidFill>
            <a:srgbClr val="DE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654.2</a:t>
            </a:r>
          </a:p>
        </p:txBody>
      </p:sp>
      <p:sp>
        <p:nvSpPr>
          <p:cNvPr id="26" name="Rectangle: Rounded Corners 25">
            <a:extLst>
              <a:ext uri="{FF2B5EF4-FFF2-40B4-BE49-F238E27FC236}">
                <a16:creationId xmlns:a16="http://schemas.microsoft.com/office/drawing/2014/main" id="{3995014F-4E1F-47F6-A755-3B855413D70A}"/>
              </a:ext>
            </a:extLst>
          </p:cNvPr>
          <p:cNvSpPr/>
          <p:nvPr/>
        </p:nvSpPr>
        <p:spPr>
          <a:xfrm>
            <a:off x="2971803" y="4052540"/>
            <a:ext cx="1574795" cy="844061"/>
          </a:xfrm>
          <a:prstGeom prst="roundRect">
            <a:avLst/>
          </a:prstGeom>
          <a:solidFill>
            <a:srgbClr val="DE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47.4</a:t>
            </a:r>
          </a:p>
        </p:txBody>
      </p:sp>
      <p:sp>
        <p:nvSpPr>
          <p:cNvPr id="27" name="Rectangle: Rounded Corners 26">
            <a:extLst>
              <a:ext uri="{FF2B5EF4-FFF2-40B4-BE49-F238E27FC236}">
                <a16:creationId xmlns:a16="http://schemas.microsoft.com/office/drawing/2014/main" id="{9379C651-6442-43E3-85D3-19F5D562478A}"/>
              </a:ext>
            </a:extLst>
          </p:cNvPr>
          <p:cNvSpPr/>
          <p:nvPr/>
        </p:nvSpPr>
        <p:spPr>
          <a:xfrm>
            <a:off x="1320807" y="4983381"/>
            <a:ext cx="1574795" cy="844061"/>
          </a:xfrm>
          <a:prstGeom prst="roundRect">
            <a:avLst/>
          </a:prstGeom>
          <a:solidFill>
            <a:srgbClr val="DE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15.7</a:t>
            </a:r>
          </a:p>
        </p:txBody>
      </p:sp>
      <p:sp>
        <p:nvSpPr>
          <p:cNvPr id="28" name="Rectangle: Rounded Corners 27">
            <a:extLst>
              <a:ext uri="{FF2B5EF4-FFF2-40B4-BE49-F238E27FC236}">
                <a16:creationId xmlns:a16="http://schemas.microsoft.com/office/drawing/2014/main" id="{736D42D5-214E-442D-A16D-7D38D10AF2FC}"/>
              </a:ext>
            </a:extLst>
          </p:cNvPr>
          <p:cNvSpPr/>
          <p:nvPr/>
        </p:nvSpPr>
        <p:spPr>
          <a:xfrm>
            <a:off x="2971803" y="4983381"/>
            <a:ext cx="1574795" cy="844061"/>
          </a:xfrm>
          <a:prstGeom prst="roundRect">
            <a:avLst/>
          </a:prstGeom>
          <a:solidFill>
            <a:srgbClr val="DE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66.6</a:t>
            </a:r>
          </a:p>
        </p:txBody>
      </p:sp>
      <p:sp>
        <p:nvSpPr>
          <p:cNvPr id="24" name="TextBox 23">
            <a:extLst>
              <a:ext uri="{FF2B5EF4-FFF2-40B4-BE49-F238E27FC236}">
                <a16:creationId xmlns:a16="http://schemas.microsoft.com/office/drawing/2014/main" id="{52CFD1EF-62F6-4CBD-A0AF-F8F231BBF7BB}"/>
              </a:ext>
            </a:extLst>
          </p:cNvPr>
          <p:cNvSpPr txBox="1"/>
          <p:nvPr/>
        </p:nvSpPr>
        <p:spPr>
          <a:xfrm>
            <a:off x="326572" y="4182183"/>
            <a:ext cx="979714" cy="584775"/>
          </a:xfrm>
          <a:prstGeom prst="rect">
            <a:avLst/>
          </a:prstGeom>
          <a:noFill/>
        </p:spPr>
        <p:txBody>
          <a:bodyPr wrap="square" rtlCol="0">
            <a:spAutoFit/>
          </a:bodyPr>
          <a:lstStyle/>
          <a:p>
            <a:pPr algn="ctr"/>
            <a:r>
              <a:rPr lang="en-IN" sz="1600" b="1" dirty="0"/>
              <a:t>Metal Cutting</a:t>
            </a:r>
          </a:p>
        </p:txBody>
      </p:sp>
      <p:sp>
        <p:nvSpPr>
          <p:cNvPr id="30" name="TextBox 29">
            <a:extLst>
              <a:ext uri="{FF2B5EF4-FFF2-40B4-BE49-F238E27FC236}">
                <a16:creationId xmlns:a16="http://schemas.microsoft.com/office/drawing/2014/main" id="{9CC57FF8-A71D-4ECC-AD0F-5DFA06777B92}"/>
              </a:ext>
            </a:extLst>
          </p:cNvPr>
          <p:cNvSpPr txBox="1"/>
          <p:nvPr/>
        </p:nvSpPr>
        <p:spPr>
          <a:xfrm>
            <a:off x="326572" y="5113023"/>
            <a:ext cx="979714" cy="584775"/>
          </a:xfrm>
          <a:prstGeom prst="rect">
            <a:avLst/>
          </a:prstGeom>
          <a:noFill/>
        </p:spPr>
        <p:txBody>
          <a:bodyPr wrap="square" rtlCol="0">
            <a:spAutoFit/>
          </a:bodyPr>
          <a:lstStyle/>
          <a:p>
            <a:pPr algn="ctr"/>
            <a:r>
              <a:rPr lang="en-IN" sz="1600" b="1" dirty="0"/>
              <a:t>Metal Forming</a:t>
            </a:r>
          </a:p>
        </p:txBody>
      </p:sp>
      <p:sp>
        <p:nvSpPr>
          <p:cNvPr id="31" name="TextBox 30">
            <a:extLst>
              <a:ext uri="{FF2B5EF4-FFF2-40B4-BE49-F238E27FC236}">
                <a16:creationId xmlns:a16="http://schemas.microsoft.com/office/drawing/2014/main" id="{57A3CA1B-7F75-4DF3-B282-854215A2CB76}"/>
              </a:ext>
            </a:extLst>
          </p:cNvPr>
          <p:cNvSpPr txBox="1"/>
          <p:nvPr/>
        </p:nvSpPr>
        <p:spPr>
          <a:xfrm>
            <a:off x="2340429" y="5913695"/>
            <a:ext cx="979714" cy="338554"/>
          </a:xfrm>
          <a:prstGeom prst="rect">
            <a:avLst/>
          </a:prstGeom>
          <a:noFill/>
        </p:spPr>
        <p:txBody>
          <a:bodyPr wrap="square" rtlCol="0">
            <a:spAutoFit/>
          </a:bodyPr>
          <a:lstStyle/>
          <a:p>
            <a:pPr algn="ctr"/>
            <a:r>
              <a:rPr lang="en-IN" sz="1600" b="1" dirty="0"/>
              <a:t>2016-17</a:t>
            </a:r>
          </a:p>
        </p:txBody>
      </p:sp>
      <p:sp>
        <p:nvSpPr>
          <p:cNvPr id="32" name="TextBox 31">
            <a:extLst>
              <a:ext uri="{FF2B5EF4-FFF2-40B4-BE49-F238E27FC236}">
                <a16:creationId xmlns:a16="http://schemas.microsoft.com/office/drawing/2014/main" id="{8C5DC8C5-5CBE-4313-AC88-3F86DF67FA6C}"/>
              </a:ext>
            </a:extLst>
          </p:cNvPr>
          <p:cNvSpPr txBox="1"/>
          <p:nvPr/>
        </p:nvSpPr>
        <p:spPr>
          <a:xfrm>
            <a:off x="1618347" y="3636372"/>
            <a:ext cx="979714" cy="338554"/>
          </a:xfrm>
          <a:prstGeom prst="rect">
            <a:avLst/>
          </a:prstGeom>
          <a:noFill/>
        </p:spPr>
        <p:txBody>
          <a:bodyPr wrap="square" rtlCol="0">
            <a:spAutoFit/>
          </a:bodyPr>
          <a:lstStyle/>
          <a:p>
            <a:pPr algn="ctr"/>
            <a:r>
              <a:rPr lang="en-IN" sz="1600" b="1" dirty="0"/>
              <a:t>CNC</a:t>
            </a:r>
          </a:p>
        </p:txBody>
      </p:sp>
      <p:sp>
        <p:nvSpPr>
          <p:cNvPr id="33" name="TextBox 32">
            <a:extLst>
              <a:ext uri="{FF2B5EF4-FFF2-40B4-BE49-F238E27FC236}">
                <a16:creationId xmlns:a16="http://schemas.microsoft.com/office/drawing/2014/main" id="{51F82452-9663-4FD9-9D14-A964B488E33C}"/>
              </a:ext>
            </a:extLst>
          </p:cNvPr>
          <p:cNvSpPr txBox="1"/>
          <p:nvPr/>
        </p:nvSpPr>
        <p:spPr>
          <a:xfrm>
            <a:off x="3269343" y="3636372"/>
            <a:ext cx="979714" cy="338554"/>
          </a:xfrm>
          <a:prstGeom prst="rect">
            <a:avLst/>
          </a:prstGeom>
          <a:noFill/>
        </p:spPr>
        <p:txBody>
          <a:bodyPr wrap="square" rtlCol="0">
            <a:spAutoFit/>
          </a:bodyPr>
          <a:lstStyle/>
          <a:p>
            <a:pPr algn="ctr"/>
            <a:r>
              <a:rPr lang="en-IN" sz="1600" b="1" dirty="0"/>
              <a:t>Non-CNC</a:t>
            </a:r>
          </a:p>
        </p:txBody>
      </p:sp>
      <p:sp>
        <p:nvSpPr>
          <p:cNvPr id="34" name="Rectangle: Rounded Corners 33">
            <a:extLst>
              <a:ext uri="{FF2B5EF4-FFF2-40B4-BE49-F238E27FC236}">
                <a16:creationId xmlns:a16="http://schemas.microsoft.com/office/drawing/2014/main" id="{8AE443B5-136B-46B9-927C-9E17D0D8C2C1}"/>
              </a:ext>
            </a:extLst>
          </p:cNvPr>
          <p:cNvSpPr/>
          <p:nvPr/>
        </p:nvSpPr>
        <p:spPr>
          <a:xfrm>
            <a:off x="4703986" y="4052540"/>
            <a:ext cx="1574795" cy="84406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654.2</a:t>
            </a:r>
          </a:p>
        </p:txBody>
      </p:sp>
      <p:sp>
        <p:nvSpPr>
          <p:cNvPr id="35" name="Rectangle: Rounded Corners 34">
            <a:extLst>
              <a:ext uri="{FF2B5EF4-FFF2-40B4-BE49-F238E27FC236}">
                <a16:creationId xmlns:a16="http://schemas.microsoft.com/office/drawing/2014/main" id="{19A47114-1FBE-4CAC-ABA8-B6FF307B37FC}"/>
              </a:ext>
            </a:extLst>
          </p:cNvPr>
          <p:cNvSpPr/>
          <p:nvPr/>
        </p:nvSpPr>
        <p:spPr>
          <a:xfrm>
            <a:off x="6349994" y="4052540"/>
            <a:ext cx="1574795" cy="84406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47.4</a:t>
            </a:r>
          </a:p>
        </p:txBody>
      </p:sp>
      <p:sp>
        <p:nvSpPr>
          <p:cNvPr id="36" name="Rectangle: Rounded Corners 35">
            <a:extLst>
              <a:ext uri="{FF2B5EF4-FFF2-40B4-BE49-F238E27FC236}">
                <a16:creationId xmlns:a16="http://schemas.microsoft.com/office/drawing/2014/main" id="{A1C4A965-250B-46F0-879E-68277B533100}"/>
              </a:ext>
            </a:extLst>
          </p:cNvPr>
          <p:cNvSpPr/>
          <p:nvPr/>
        </p:nvSpPr>
        <p:spPr>
          <a:xfrm>
            <a:off x="4703986" y="4983381"/>
            <a:ext cx="1574795" cy="84406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15.7</a:t>
            </a:r>
          </a:p>
        </p:txBody>
      </p:sp>
      <p:sp>
        <p:nvSpPr>
          <p:cNvPr id="37" name="Rectangle: Rounded Corners 36">
            <a:extLst>
              <a:ext uri="{FF2B5EF4-FFF2-40B4-BE49-F238E27FC236}">
                <a16:creationId xmlns:a16="http://schemas.microsoft.com/office/drawing/2014/main" id="{4837BD01-1496-440E-820D-8B4381FB4E63}"/>
              </a:ext>
            </a:extLst>
          </p:cNvPr>
          <p:cNvSpPr/>
          <p:nvPr/>
        </p:nvSpPr>
        <p:spPr>
          <a:xfrm>
            <a:off x="6349994" y="4983381"/>
            <a:ext cx="1574795" cy="84406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66.6</a:t>
            </a:r>
          </a:p>
        </p:txBody>
      </p:sp>
      <p:cxnSp>
        <p:nvCxnSpPr>
          <p:cNvPr id="2048" name="Straight Connector 2047">
            <a:extLst>
              <a:ext uri="{FF2B5EF4-FFF2-40B4-BE49-F238E27FC236}">
                <a16:creationId xmlns:a16="http://schemas.microsoft.com/office/drawing/2014/main" id="{CB0C108F-9787-44BF-B0E6-2DE89D873DE5}"/>
              </a:ext>
            </a:extLst>
          </p:cNvPr>
          <p:cNvCxnSpPr/>
          <p:nvPr/>
        </p:nvCxnSpPr>
        <p:spPr>
          <a:xfrm>
            <a:off x="4637312" y="4077431"/>
            <a:ext cx="0" cy="17432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88B3E94-231F-40F0-B081-07B3C50B6B33}"/>
              </a:ext>
            </a:extLst>
          </p:cNvPr>
          <p:cNvSpPr txBox="1"/>
          <p:nvPr/>
        </p:nvSpPr>
        <p:spPr>
          <a:xfrm>
            <a:off x="4948464" y="5913695"/>
            <a:ext cx="979714" cy="338554"/>
          </a:xfrm>
          <a:prstGeom prst="rect">
            <a:avLst/>
          </a:prstGeom>
          <a:noFill/>
        </p:spPr>
        <p:txBody>
          <a:bodyPr wrap="square" rtlCol="0">
            <a:spAutoFit/>
          </a:bodyPr>
          <a:lstStyle/>
          <a:p>
            <a:pPr algn="ctr"/>
            <a:r>
              <a:rPr lang="en-IN" sz="1600" b="1" dirty="0"/>
              <a:t>2017-18</a:t>
            </a:r>
          </a:p>
        </p:txBody>
      </p:sp>
      <p:sp>
        <p:nvSpPr>
          <p:cNvPr id="41" name="TextBox 40">
            <a:extLst>
              <a:ext uri="{FF2B5EF4-FFF2-40B4-BE49-F238E27FC236}">
                <a16:creationId xmlns:a16="http://schemas.microsoft.com/office/drawing/2014/main" id="{15C3B835-0A95-4144-8A23-B64E1CD608C8}"/>
              </a:ext>
            </a:extLst>
          </p:cNvPr>
          <p:cNvSpPr txBox="1"/>
          <p:nvPr/>
        </p:nvSpPr>
        <p:spPr>
          <a:xfrm>
            <a:off x="5001526" y="3636372"/>
            <a:ext cx="979714" cy="338554"/>
          </a:xfrm>
          <a:prstGeom prst="rect">
            <a:avLst/>
          </a:prstGeom>
          <a:noFill/>
        </p:spPr>
        <p:txBody>
          <a:bodyPr wrap="square" rtlCol="0">
            <a:spAutoFit/>
          </a:bodyPr>
          <a:lstStyle/>
          <a:p>
            <a:pPr algn="ctr"/>
            <a:r>
              <a:rPr lang="en-IN" sz="1600" b="1" dirty="0"/>
              <a:t>CNC</a:t>
            </a:r>
          </a:p>
        </p:txBody>
      </p:sp>
      <p:sp>
        <p:nvSpPr>
          <p:cNvPr id="42" name="TextBox 41">
            <a:extLst>
              <a:ext uri="{FF2B5EF4-FFF2-40B4-BE49-F238E27FC236}">
                <a16:creationId xmlns:a16="http://schemas.microsoft.com/office/drawing/2014/main" id="{0A5BDD00-E856-4857-9454-1A7E4E8F1033}"/>
              </a:ext>
            </a:extLst>
          </p:cNvPr>
          <p:cNvSpPr txBox="1"/>
          <p:nvPr/>
        </p:nvSpPr>
        <p:spPr>
          <a:xfrm>
            <a:off x="6647534" y="3636372"/>
            <a:ext cx="979714" cy="338554"/>
          </a:xfrm>
          <a:prstGeom prst="rect">
            <a:avLst/>
          </a:prstGeom>
          <a:noFill/>
        </p:spPr>
        <p:txBody>
          <a:bodyPr wrap="square" rtlCol="0">
            <a:spAutoFit/>
          </a:bodyPr>
          <a:lstStyle/>
          <a:p>
            <a:pPr algn="ctr"/>
            <a:r>
              <a:rPr lang="en-IN" sz="1600" b="1" dirty="0"/>
              <a:t>Non-CNC</a:t>
            </a:r>
          </a:p>
        </p:txBody>
      </p:sp>
      <p:sp>
        <p:nvSpPr>
          <p:cNvPr id="43" name="TextBox 42">
            <a:extLst>
              <a:ext uri="{FF2B5EF4-FFF2-40B4-BE49-F238E27FC236}">
                <a16:creationId xmlns:a16="http://schemas.microsoft.com/office/drawing/2014/main" id="{060D9755-C5DF-4476-A039-60F4D4425359}"/>
              </a:ext>
            </a:extLst>
          </p:cNvPr>
          <p:cNvSpPr txBox="1"/>
          <p:nvPr/>
        </p:nvSpPr>
        <p:spPr>
          <a:xfrm>
            <a:off x="8154971" y="2599038"/>
            <a:ext cx="3672000" cy="3914463"/>
          </a:xfrm>
          <a:prstGeom prst="rect">
            <a:avLst/>
          </a:prstGeom>
          <a:noFill/>
          <a:ln w="57150">
            <a:solidFill>
              <a:srgbClr val="990033"/>
            </a:solidFill>
          </a:ln>
        </p:spPr>
        <p:txBody>
          <a:bodyPr wrap="square" lIns="180000" rIns="180000" rtlCol="0" anchor="ctr">
            <a:noAutofit/>
          </a:bodyPr>
          <a:lstStyle/>
          <a:p>
            <a:pPr marL="285750" lvl="0" indent="-285750" algn="just">
              <a:lnSpc>
                <a:spcPts val="2400"/>
              </a:lnSpc>
              <a:buFont typeface="Wingdings" panose="05000000000000000000" pitchFamily="2" charset="2"/>
              <a:buChar char="ü"/>
              <a:defRPr/>
            </a:pPr>
            <a:r>
              <a:rPr lang="en-US" sz="1700" dirty="0">
                <a:latin typeface="+mj-lt"/>
                <a:cs typeface="Arial" panose="020B0604020202020204" pitchFamily="34" charset="0"/>
              </a:rPr>
              <a:t>100% foreign direct investment (FDI) is allowed</a:t>
            </a:r>
          </a:p>
          <a:p>
            <a:pPr marL="285750" lvl="0" indent="-285750" algn="just">
              <a:lnSpc>
                <a:spcPts val="2400"/>
              </a:lnSpc>
              <a:buFont typeface="Wingdings" panose="05000000000000000000" pitchFamily="2" charset="2"/>
              <a:buChar char="ü"/>
              <a:defRPr/>
            </a:pPr>
            <a:r>
              <a:rPr lang="en-US" sz="1700" dirty="0">
                <a:latin typeface="+mj-lt"/>
                <a:cs typeface="Arial" panose="020B0604020202020204" pitchFamily="34" charset="0"/>
              </a:rPr>
              <a:t>Manufacturers are exempt from obtaining an industrial license for developing tools</a:t>
            </a:r>
          </a:p>
          <a:p>
            <a:pPr marL="285750" lvl="0" indent="-285750" algn="just">
              <a:lnSpc>
                <a:spcPts val="2400"/>
              </a:lnSpc>
              <a:buFont typeface="Wingdings" panose="05000000000000000000" pitchFamily="2" charset="2"/>
              <a:buChar char="ü"/>
              <a:defRPr/>
            </a:pPr>
            <a:r>
              <a:rPr lang="en-US" sz="1700" dirty="0">
                <a:latin typeface="+mj-lt"/>
                <a:cs typeface="Arial" panose="020B0604020202020204" pitchFamily="34" charset="0"/>
              </a:rPr>
              <a:t>Import duties have been consistently reduced to promote increased import and usage of machine tools</a:t>
            </a:r>
          </a:p>
          <a:p>
            <a:pPr marL="285750" lvl="0" indent="-285750" algn="just">
              <a:lnSpc>
                <a:spcPts val="2400"/>
              </a:lnSpc>
              <a:buFont typeface="Wingdings" panose="05000000000000000000" pitchFamily="2" charset="2"/>
              <a:buChar char="ü"/>
              <a:defRPr/>
            </a:pPr>
            <a:r>
              <a:rPr lang="en-US" sz="1700" dirty="0">
                <a:latin typeface="+mj-lt"/>
                <a:cs typeface="Arial" panose="020B0604020202020204" pitchFamily="34" charset="0"/>
              </a:rPr>
              <a:t>Exports are being recognized as a national priority by all union and state government agencies</a:t>
            </a:r>
            <a:endParaRPr kumimoji="0" lang="en-US" sz="1700" b="0" i="0" u="none" strike="noStrike" kern="1200" cap="none" spc="0" normalizeH="0" baseline="0" noProof="0" dirty="0">
              <a:ln>
                <a:noFill/>
              </a:ln>
              <a:effectLst/>
              <a:uLnTx/>
              <a:uFillTx/>
              <a:latin typeface="+mj-lt"/>
              <a:cs typeface="Arial" panose="020B0604020202020204" pitchFamily="34" charset="0"/>
            </a:endParaRPr>
          </a:p>
        </p:txBody>
      </p:sp>
      <p:sp>
        <p:nvSpPr>
          <p:cNvPr id="44" name="TextBox 43">
            <a:extLst>
              <a:ext uri="{FF2B5EF4-FFF2-40B4-BE49-F238E27FC236}">
                <a16:creationId xmlns:a16="http://schemas.microsoft.com/office/drawing/2014/main" id="{50C2958D-4E6F-46C9-99F8-E26EF4D75857}"/>
              </a:ext>
            </a:extLst>
          </p:cNvPr>
          <p:cNvSpPr txBox="1"/>
          <p:nvPr/>
        </p:nvSpPr>
        <p:spPr>
          <a:xfrm>
            <a:off x="8154971" y="2072594"/>
            <a:ext cx="3672000" cy="511931"/>
          </a:xfrm>
          <a:prstGeom prst="rect">
            <a:avLst/>
          </a:prstGeom>
          <a:solidFill>
            <a:srgbClr val="990033"/>
          </a:solidFill>
          <a:ln w="57150">
            <a:solidFill>
              <a:srgbClr val="990033"/>
            </a:solidFill>
          </a:ln>
        </p:spPr>
        <p:txBody>
          <a:bodyPr wrap="square" rtlCol="0" anchor="ctr">
            <a:noAutofit/>
          </a:bodyPr>
          <a:lstStyle/>
          <a:p>
            <a:pPr algn="ctr"/>
            <a:r>
              <a:rPr lang="en-IN" sz="2400" b="1" dirty="0">
                <a:solidFill>
                  <a:schemeClr val="bg1"/>
                </a:solidFill>
                <a:latin typeface="Arial" panose="020B0604020202020204" pitchFamily="34" charset="0"/>
                <a:cs typeface="Arial" panose="020B0604020202020204" pitchFamily="34" charset="0"/>
              </a:rPr>
              <a:t>Government Policies</a:t>
            </a:r>
          </a:p>
        </p:txBody>
      </p:sp>
      <p:sp>
        <p:nvSpPr>
          <p:cNvPr id="45" name="Title 1">
            <a:extLst>
              <a:ext uri="{FF2B5EF4-FFF2-40B4-BE49-F238E27FC236}">
                <a16:creationId xmlns:a16="http://schemas.microsoft.com/office/drawing/2014/main" id="{373AC366-FC0A-40CD-8699-66E86E7F5CFB}"/>
              </a:ext>
            </a:extLst>
          </p:cNvPr>
          <p:cNvSpPr txBox="1">
            <a:spLocks/>
          </p:cNvSpPr>
          <p:nvPr/>
        </p:nvSpPr>
        <p:spPr>
          <a:xfrm>
            <a:off x="345801" y="1210152"/>
            <a:ext cx="11500399" cy="680653"/>
          </a:xfrm>
          <a:prstGeom prst="rect">
            <a:avLst/>
          </a:prstGeom>
          <a:solidFill>
            <a:schemeClr val="tx1"/>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a:t>
            </a:r>
          </a:p>
        </p:txBody>
      </p:sp>
      <p:sp>
        <p:nvSpPr>
          <p:cNvPr id="46" name="Subtitle 2">
            <a:extLst>
              <a:ext uri="{FF2B5EF4-FFF2-40B4-BE49-F238E27FC236}">
                <a16:creationId xmlns:a16="http://schemas.microsoft.com/office/drawing/2014/main" id="{104AF615-DD4D-485E-B2F4-87A6957372F7}"/>
              </a:ext>
            </a:extLst>
          </p:cNvPr>
          <p:cNvSpPr txBox="1">
            <a:spLocks/>
          </p:cNvSpPr>
          <p:nvPr/>
        </p:nvSpPr>
        <p:spPr>
          <a:xfrm>
            <a:off x="0" y="6414408"/>
            <a:ext cx="6243885"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Indian Machine Tools Industry Report – Italian Trade Commission</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0" name="Picture 49" descr="A close up of a sign&#10;&#10;Description generated with very high confidence">
            <a:extLst>
              <a:ext uri="{FF2B5EF4-FFF2-40B4-BE49-F238E27FC236}">
                <a16:creationId xmlns:a16="http://schemas.microsoft.com/office/drawing/2014/main" id="{C665F7C2-B50E-4892-9D31-AEE9EA233315}"/>
              </a:ext>
            </a:extLst>
          </p:cNvPr>
          <p:cNvPicPr/>
          <p:nvPr/>
        </p:nvPicPr>
        <p:blipFill>
          <a:blip r:embed="rId2">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29" name="Picture 28" descr="A close up of a sign&#10;&#10;Description generated with very high confidence">
            <a:extLst>
              <a:ext uri="{FF2B5EF4-FFF2-40B4-BE49-F238E27FC236}">
                <a16:creationId xmlns:a16="http://schemas.microsoft.com/office/drawing/2014/main" id="{279D2E11-665E-470F-9505-67C3421D4065}"/>
              </a:ext>
            </a:extLst>
          </p:cNvPr>
          <p:cNvPicPr/>
          <p:nvPr/>
        </p:nvPicPr>
        <p:blipFill>
          <a:blip r:embed="rId2">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38" name="Picture 37" descr="A close up of a logo&#10;&#10;Description automatically generated">
            <a:extLst>
              <a:ext uri="{FF2B5EF4-FFF2-40B4-BE49-F238E27FC236}">
                <a16:creationId xmlns:a16="http://schemas.microsoft.com/office/drawing/2014/main" id="{CB2C350B-A416-466B-8150-1548B6FCF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39" name="Image1">
            <a:extLst>
              <a:ext uri="{FF2B5EF4-FFF2-40B4-BE49-F238E27FC236}">
                <a16:creationId xmlns:a16="http://schemas.microsoft.com/office/drawing/2014/main" id="{73F50062-B021-423B-93E1-EA47541742C4}"/>
              </a:ext>
            </a:extLst>
          </p:cNvPr>
          <p:cNvPicPr/>
          <p:nvPr/>
        </p:nvPicPr>
        <p:blipFill>
          <a:blip r:embed="rId4">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249022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75A2EBF-8D04-4189-95EF-FA72402C9519}"/>
              </a:ext>
            </a:extLst>
          </p:cNvPr>
          <p:cNvSpPr txBox="1">
            <a:spLocks/>
          </p:cNvSpPr>
          <p:nvPr/>
        </p:nvSpPr>
        <p:spPr>
          <a:xfrm>
            <a:off x="345801" y="1210152"/>
            <a:ext cx="11500399" cy="680653"/>
          </a:xfrm>
          <a:prstGeom prst="rect">
            <a:avLst/>
          </a:prstGeom>
          <a:solidFill>
            <a:schemeClr val="tx1"/>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 - Drivers</a:t>
            </a:r>
          </a:p>
        </p:txBody>
      </p:sp>
      <p:sp>
        <p:nvSpPr>
          <p:cNvPr id="35" name="Subtitle 2">
            <a:extLst>
              <a:ext uri="{FF2B5EF4-FFF2-40B4-BE49-F238E27FC236}">
                <a16:creationId xmlns:a16="http://schemas.microsoft.com/office/drawing/2014/main" id="{6EF1B0F7-F206-4CE6-A05B-BCE97CA11F99}"/>
              </a:ext>
            </a:extLst>
          </p:cNvPr>
          <p:cNvSpPr txBox="1">
            <a:spLocks/>
          </p:cNvSpPr>
          <p:nvPr/>
        </p:nvSpPr>
        <p:spPr>
          <a:xfrm>
            <a:off x="0" y="6414408"/>
            <a:ext cx="11857616"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Indian Machine Tool Manufacturers' Association – June 2019, IMTMA Annual Report 2017-18, www.oemupdate.com/industry-analysis/made-in-india-machine-tools-for-aerospace-and-defence</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414F9B46-B0E9-4D1B-AEE4-AA2F73C48499}"/>
              </a:ext>
            </a:extLst>
          </p:cNvPr>
          <p:cNvSpPr txBox="1"/>
          <p:nvPr/>
        </p:nvSpPr>
        <p:spPr>
          <a:xfrm>
            <a:off x="1579834" y="1992881"/>
            <a:ext cx="10252215" cy="1368000"/>
          </a:xfrm>
          <a:prstGeom prst="rect">
            <a:avLst/>
          </a:prstGeom>
          <a:solidFill>
            <a:schemeClr val="bg2">
              <a:lumMod val="90000"/>
            </a:schemeClr>
          </a:solidFill>
        </p:spPr>
        <p:txBody>
          <a:bodyPr wrap="square" rtlCol="0" anchor="ctr">
            <a:noAutofit/>
          </a:bodyPr>
          <a:lstStyle/>
          <a:p>
            <a:pPr algn="ctr">
              <a:spcBef>
                <a:spcPts val="300"/>
              </a:spcBef>
            </a:pPr>
            <a:r>
              <a:rPr lang="en-IN" sz="2000" b="1" u="sng" dirty="0"/>
              <a:t>Automotive Sector: The key demand driver</a:t>
            </a:r>
          </a:p>
          <a:p>
            <a:pPr marL="285750" indent="-285750" algn="just">
              <a:lnSpc>
                <a:spcPts val="1900"/>
              </a:lnSpc>
              <a:spcBef>
                <a:spcPts val="300"/>
              </a:spcBef>
              <a:buFont typeface="Arial" panose="020B0604020202020204" pitchFamily="34" charset="0"/>
              <a:buChar char="•"/>
            </a:pPr>
            <a:r>
              <a:rPr lang="en-US" sz="1700" dirty="0"/>
              <a:t>Leading global car makers establishing their manufacturing bases in India. </a:t>
            </a:r>
            <a:r>
              <a:rPr lang="en-US" sz="1700" dirty="0" err="1"/>
              <a:t>Eg</a:t>
            </a:r>
            <a:r>
              <a:rPr lang="en-US" sz="1700" dirty="0"/>
              <a:t>: Kia Motors invested CHF 2 Bn for its manufacturing unit in India</a:t>
            </a:r>
          </a:p>
          <a:p>
            <a:pPr marL="285750" indent="-285750" algn="just">
              <a:lnSpc>
                <a:spcPts val="1700"/>
              </a:lnSpc>
              <a:spcBef>
                <a:spcPts val="300"/>
              </a:spcBef>
              <a:buFont typeface="Arial" panose="020B0604020202020204" pitchFamily="34" charset="0"/>
              <a:buChar char="•"/>
            </a:pPr>
            <a:r>
              <a:rPr lang="en-US" sz="1700" dirty="0"/>
              <a:t>Rise of Electric Vehicles to play a major role as the EV market size to cross CHF 2 Bn by FY 2023</a:t>
            </a:r>
          </a:p>
        </p:txBody>
      </p:sp>
      <p:cxnSp>
        <p:nvCxnSpPr>
          <p:cNvPr id="50" name="Straight Connector 49">
            <a:extLst>
              <a:ext uri="{FF2B5EF4-FFF2-40B4-BE49-F238E27FC236}">
                <a16:creationId xmlns:a16="http://schemas.microsoft.com/office/drawing/2014/main" id="{B168D94F-563D-4C79-897A-F98BFBB9AF52}"/>
              </a:ext>
            </a:extLst>
          </p:cNvPr>
          <p:cNvCxnSpPr>
            <a:cxnSpLocks/>
          </p:cNvCxnSpPr>
          <p:nvPr/>
        </p:nvCxnSpPr>
        <p:spPr>
          <a:xfrm>
            <a:off x="331815" y="3430561"/>
            <a:ext cx="11500234" cy="305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Related image">
            <a:extLst>
              <a:ext uri="{FF2B5EF4-FFF2-40B4-BE49-F238E27FC236}">
                <a16:creationId xmlns:a16="http://schemas.microsoft.com/office/drawing/2014/main" id="{2328B98A-9902-4E9D-A138-B80352D0F9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00" t="35937" r="10600" b="26561"/>
          <a:stretch/>
        </p:blipFill>
        <p:spPr bwMode="auto">
          <a:xfrm>
            <a:off x="429484" y="2118881"/>
            <a:ext cx="899065" cy="462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utomobiles icon">
            <a:extLst>
              <a:ext uri="{FF2B5EF4-FFF2-40B4-BE49-F238E27FC236}">
                <a16:creationId xmlns:a16="http://schemas.microsoft.com/office/drawing/2014/main" id="{769A8E5C-7B95-4029-A013-EDA4BB6DEE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82" b="25682"/>
          <a:stretch/>
        </p:blipFill>
        <p:spPr bwMode="auto">
          <a:xfrm>
            <a:off x="319138" y="2908348"/>
            <a:ext cx="1119757" cy="341462"/>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B494C3D5-1CFA-42E0-80A2-463BEBDA2A73}"/>
              </a:ext>
            </a:extLst>
          </p:cNvPr>
          <p:cNvSpPr txBox="1"/>
          <p:nvPr/>
        </p:nvSpPr>
        <p:spPr>
          <a:xfrm>
            <a:off x="1579835" y="3501750"/>
            <a:ext cx="10252214" cy="1368000"/>
          </a:xfrm>
          <a:prstGeom prst="rect">
            <a:avLst/>
          </a:prstGeom>
          <a:solidFill>
            <a:srgbClr val="DECBCD"/>
          </a:solidFill>
        </p:spPr>
        <p:txBody>
          <a:bodyPr wrap="square" rtlCol="0" anchor="ctr">
            <a:noAutofit/>
          </a:bodyPr>
          <a:lstStyle/>
          <a:p>
            <a:pPr algn="ctr"/>
            <a:r>
              <a:rPr lang="en-IN" sz="2000" b="1" u="sng" dirty="0"/>
              <a:t>Aerospace and Defense Sector</a:t>
            </a:r>
          </a:p>
          <a:p>
            <a:pPr marL="285750" indent="-285750" algn="just">
              <a:lnSpc>
                <a:spcPts val="1900"/>
              </a:lnSpc>
              <a:spcBef>
                <a:spcPts val="300"/>
              </a:spcBef>
              <a:buFont typeface="Arial" panose="020B0604020202020204" pitchFamily="34" charset="0"/>
              <a:buChar char="•"/>
            </a:pPr>
            <a:r>
              <a:rPr lang="en-US" sz="1700" dirty="0"/>
              <a:t>Indian government plans to spend CHF 130 Bn over the next five years in order to achieve self reliance in defense production</a:t>
            </a:r>
          </a:p>
          <a:p>
            <a:pPr marL="285750" indent="-285750" algn="just">
              <a:lnSpc>
                <a:spcPts val="1700"/>
              </a:lnSpc>
              <a:spcBef>
                <a:spcPts val="300"/>
              </a:spcBef>
              <a:buFont typeface="Arial" panose="020B0604020202020204" pitchFamily="34" charset="0"/>
              <a:buChar char="•"/>
            </a:pPr>
            <a:r>
              <a:rPr lang="en-US" sz="1700" dirty="0"/>
              <a:t>India is estimated to become the third-largest aviation market in the world by 2025, and will likely need nearly 1,500 new commercial aircraft by 2030</a:t>
            </a:r>
          </a:p>
        </p:txBody>
      </p:sp>
      <p:pic>
        <p:nvPicPr>
          <p:cNvPr id="1032" name="Picture 8" descr="Image result for aerospace icon">
            <a:extLst>
              <a:ext uri="{FF2B5EF4-FFF2-40B4-BE49-F238E27FC236}">
                <a16:creationId xmlns:a16="http://schemas.microsoft.com/office/drawing/2014/main" id="{6F528EE8-CC10-4240-87DB-92C605B22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37" y="3582123"/>
            <a:ext cx="643559" cy="6435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defense industry icon">
            <a:extLst>
              <a:ext uri="{FF2B5EF4-FFF2-40B4-BE49-F238E27FC236}">
                <a16:creationId xmlns:a16="http://schemas.microsoft.com/office/drawing/2014/main" id="{D0FBE365-67CF-4620-82D0-C901EA3074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563" b="16563"/>
          <a:stretch/>
        </p:blipFill>
        <p:spPr bwMode="auto">
          <a:xfrm>
            <a:off x="545171" y="4304056"/>
            <a:ext cx="667690" cy="4465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1DED5B1-402D-4138-B80D-CF57A7D8DE1F}"/>
              </a:ext>
            </a:extLst>
          </p:cNvPr>
          <p:cNvSpPr txBox="1"/>
          <p:nvPr/>
        </p:nvSpPr>
        <p:spPr>
          <a:xfrm>
            <a:off x="1579835" y="5010618"/>
            <a:ext cx="10252214" cy="1368000"/>
          </a:xfrm>
          <a:prstGeom prst="rect">
            <a:avLst/>
          </a:prstGeom>
          <a:solidFill>
            <a:schemeClr val="bg2">
              <a:lumMod val="90000"/>
            </a:schemeClr>
          </a:solidFill>
        </p:spPr>
        <p:txBody>
          <a:bodyPr wrap="square" rtlCol="0" anchor="ctr">
            <a:noAutofit/>
          </a:bodyPr>
          <a:lstStyle/>
          <a:p>
            <a:pPr algn="ctr">
              <a:spcBef>
                <a:spcPts val="300"/>
              </a:spcBef>
            </a:pPr>
            <a:r>
              <a:rPr lang="en-IN" sz="2000" b="1" u="sng" dirty="0"/>
              <a:t>Additive Manufacturing</a:t>
            </a:r>
          </a:p>
          <a:p>
            <a:pPr marL="285750" indent="-285750" algn="just">
              <a:lnSpc>
                <a:spcPts val="1900"/>
              </a:lnSpc>
              <a:spcBef>
                <a:spcPts val="300"/>
              </a:spcBef>
              <a:buFont typeface="Arial" panose="020B0604020202020204" pitchFamily="34" charset="0"/>
              <a:buChar char="•"/>
            </a:pPr>
            <a:r>
              <a:rPr lang="en-US" sz="1700" dirty="0"/>
              <a:t>Indian market is positive about the growth of the additive manufacturing technology in the near future</a:t>
            </a:r>
          </a:p>
          <a:p>
            <a:pPr marL="285750" indent="-285750" algn="just">
              <a:lnSpc>
                <a:spcPts val="1700"/>
              </a:lnSpc>
              <a:spcBef>
                <a:spcPts val="300"/>
              </a:spcBef>
              <a:buFont typeface="Arial" panose="020B0604020202020204" pitchFamily="34" charset="0"/>
              <a:buChar char="•"/>
            </a:pPr>
            <a:r>
              <a:rPr lang="en-US" sz="1700" dirty="0"/>
              <a:t>The global additive manufacturing market is estimated to grow at a CAGR of 17.7 % and is expected to reach CHF 36.61 Bn by 2027 from the current CHF 8.4 Bn, while the Indian AM market alone is expected to be worth CHF 80 million dollars by 2021</a:t>
            </a:r>
          </a:p>
        </p:txBody>
      </p:sp>
      <p:pic>
        <p:nvPicPr>
          <p:cNvPr id="2" name="Picture 1">
            <a:extLst>
              <a:ext uri="{FF2B5EF4-FFF2-40B4-BE49-F238E27FC236}">
                <a16:creationId xmlns:a16="http://schemas.microsoft.com/office/drawing/2014/main" id="{9E83DF73-AE62-4F18-9957-4365C1DBB1B5}"/>
              </a:ext>
            </a:extLst>
          </p:cNvPr>
          <p:cNvPicPr>
            <a:picLocks noChangeAspect="1"/>
          </p:cNvPicPr>
          <p:nvPr/>
        </p:nvPicPr>
        <p:blipFill rotWithShape="1">
          <a:blip r:embed="rId6"/>
          <a:srcRect l="14718" t="5424" r="14718" b="5424"/>
          <a:stretch/>
        </p:blipFill>
        <p:spPr>
          <a:xfrm>
            <a:off x="586981" y="5094748"/>
            <a:ext cx="584070" cy="553444"/>
          </a:xfrm>
          <a:prstGeom prst="rect">
            <a:avLst/>
          </a:prstGeom>
        </p:spPr>
      </p:pic>
      <p:cxnSp>
        <p:nvCxnSpPr>
          <p:cNvPr id="16" name="Straight Connector 15">
            <a:extLst>
              <a:ext uri="{FF2B5EF4-FFF2-40B4-BE49-F238E27FC236}">
                <a16:creationId xmlns:a16="http://schemas.microsoft.com/office/drawing/2014/main" id="{102B0A7B-3454-41B6-955B-5520051EBFC0}"/>
              </a:ext>
            </a:extLst>
          </p:cNvPr>
          <p:cNvCxnSpPr>
            <a:cxnSpLocks/>
          </p:cNvCxnSpPr>
          <p:nvPr/>
        </p:nvCxnSpPr>
        <p:spPr>
          <a:xfrm>
            <a:off x="331815" y="4939430"/>
            <a:ext cx="11500234" cy="305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additive manufacturing icon">
            <a:extLst>
              <a:ext uri="{FF2B5EF4-FFF2-40B4-BE49-F238E27FC236}">
                <a16:creationId xmlns:a16="http://schemas.microsoft.com/office/drawing/2014/main" id="{D60B05B3-3A15-4A54-A923-7E1DBE5B99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521" y="5750908"/>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close up of a sign&#10;&#10;Description generated with very high confidence">
            <a:extLst>
              <a:ext uri="{FF2B5EF4-FFF2-40B4-BE49-F238E27FC236}">
                <a16:creationId xmlns:a16="http://schemas.microsoft.com/office/drawing/2014/main" id="{F9CC3004-CAA2-4E56-BED8-E8F3A8D1D126}"/>
              </a:ext>
            </a:extLst>
          </p:cNvPr>
          <p:cNvPicPr/>
          <p:nvPr/>
        </p:nvPicPr>
        <p:blipFill>
          <a:blip r:embed="rId8">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20" name="Picture 19" descr="A close up of a sign&#10;&#10;Description generated with very high confidence">
            <a:extLst>
              <a:ext uri="{FF2B5EF4-FFF2-40B4-BE49-F238E27FC236}">
                <a16:creationId xmlns:a16="http://schemas.microsoft.com/office/drawing/2014/main" id="{73AF4921-EF80-4CD7-9A39-1E99342D75DE}"/>
              </a:ext>
            </a:extLst>
          </p:cNvPr>
          <p:cNvPicPr/>
          <p:nvPr/>
        </p:nvPicPr>
        <p:blipFill>
          <a:blip r:embed="rId8">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21" name="Picture 20" descr="A close up of a logo&#10;&#10;Description automatically generated">
            <a:extLst>
              <a:ext uri="{FF2B5EF4-FFF2-40B4-BE49-F238E27FC236}">
                <a16:creationId xmlns:a16="http://schemas.microsoft.com/office/drawing/2014/main" id="{D4333A00-BDE6-4F70-B506-20111971A3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22" name="Image1">
            <a:extLst>
              <a:ext uri="{FF2B5EF4-FFF2-40B4-BE49-F238E27FC236}">
                <a16:creationId xmlns:a16="http://schemas.microsoft.com/office/drawing/2014/main" id="{83394428-A3DD-4987-AAAE-38B0250818C2}"/>
              </a:ext>
            </a:extLst>
          </p:cNvPr>
          <p:cNvPicPr/>
          <p:nvPr/>
        </p:nvPicPr>
        <p:blipFill>
          <a:blip r:embed="rId10">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357094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2AB3F95-ACFF-4913-ACA4-38CDFB52A428}"/>
              </a:ext>
            </a:extLst>
          </p:cNvPr>
          <p:cNvCxnSpPr>
            <a:cxnSpLocks/>
          </p:cNvCxnSpPr>
          <p:nvPr/>
        </p:nvCxnSpPr>
        <p:spPr>
          <a:xfrm>
            <a:off x="365029" y="2700587"/>
            <a:ext cx="3672000"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993245-91C7-47C4-851C-8F4DE0FD158D}"/>
              </a:ext>
            </a:extLst>
          </p:cNvPr>
          <p:cNvSpPr txBox="1"/>
          <p:nvPr/>
        </p:nvSpPr>
        <p:spPr>
          <a:xfrm>
            <a:off x="4260000" y="3868828"/>
            <a:ext cx="3672000" cy="2472550"/>
          </a:xfrm>
          <a:prstGeom prst="round2DiagRect">
            <a:avLst/>
          </a:prstGeom>
          <a:solidFill>
            <a:schemeClr val="accent3">
              <a:lumMod val="75000"/>
            </a:schemeClr>
          </a:solidFill>
        </p:spPr>
        <p:txBody>
          <a:bodyPr wrap="square" rtlCol="0" anchor="ctr">
            <a:noAutofit/>
          </a:bodyPr>
          <a:lstStyle/>
          <a:p>
            <a:pPr marL="285750" lvl="0" indent="-285750" algn="just">
              <a:lnSpc>
                <a:spcPts val="2000"/>
              </a:lnSpc>
              <a:spcBef>
                <a:spcPts val="600"/>
              </a:spcBef>
              <a:spcAft>
                <a:spcPts val="600"/>
              </a:spcAft>
              <a:buFont typeface="Arial" panose="020B0604020202020204" pitchFamily="34" charset="0"/>
              <a:buChar char="•"/>
              <a:defRPr/>
            </a:pPr>
            <a:r>
              <a:rPr lang="en-US" dirty="0">
                <a:solidFill>
                  <a:prstClr val="white"/>
                </a:solidFill>
                <a:latin typeface="+mj-lt"/>
                <a:cs typeface="Arial" panose="020B0604020202020204" pitchFamily="34" charset="0"/>
              </a:rPr>
              <a:t>The National Capital Goods Policy is aimed at making the Indian capital goods sector globally competitive</a:t>
            </a:r>
          </a:p>
          <a:p>
            <a:pPr marL="285750" lvl="0" indent="-285750" algn="just">
              <a:lnSpc>
                <a:spcPts val="2000"/>
              </a:lnSpc>
              <a:spcBef>
                <a:spcPts val="600"/>
              </a:spcBef>
              <a:spcAft>
                <a:spcPts val="600"/>
              </a:spcAft>
              <a:buFont typeface="Arial" panose="020B0604020202020204" pitchFamily="34" charset="0"/>
              <a:buChar char="•"/>
              <a:defRPr/>
            </a:pPr>
            <a:r>
              <a:rPr lang="en-US" dirty="0">
                <a:solidFill>
                  <a:prstClr val="white"/>
                </a:solidFill>
                <a:latin typeface="+mj-lt"/>
                <a:cs typeface="Arial" panose="020B0604020202020204" pitchFamily="34" charset="0"/>
              </a:rPr>
              <a:t>The policy envisages increasing production of capital goods from CHF 43 Bn in 2016-17 to CHF 100 Bn by 2025</a:t>
            </a:r>
            <a:endParaRPr kumimoji="0" lang="en-US"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22" name="Subtitle 2">
            <a:extLst>
              <a:ext uri="{FF2B5EF4-FFF2-40B4-BE49-F238E27FC236}">
                <a16:creationId xmlns:a16="http://schemas.microsoft.com/office/drawing/2014/main" id="{AD41A9D6-EEBB-44E7-8136-30D74D73CBE1}"/>
              </a:ext>
            </a:extLst>
          </p:cNvPr>
          <p:cNvSpPr txBox="1">
            <a:spLocks/>
          </p:cNvSpPr>
          <p:nvPr/>
        </p:nvSpPr>
        <p:spPr>
          <a:xfrm>
            <a:off x="0" y="6414408"/>
            <a:ext cx="6243885"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Financial Express, www.mtwmag.com/enabling-the-make-in-india-dream</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79D0D472-7A88-449D-A381-3197617E989B}"/>
              </a:ext>
            </a:extLst>
          </p:cNvPr>
          <p:cNvSpPr txBox="1"/>
          <p:nvPr/>
        </p:nvSpPr>
        <p:spPr>
          <a:xfrm>
            <a:off x="365029" y="3868826"/>
            <a:ext cx="3672000" cy="2472551"/>
          </a:xfrm>
          <a:prstGeom prst="round2DiagRect">
            <a:avLst/>
          </a:prstGeom>
          <a:solidFill>
            <a:schemeClr val="accent3">
              <a:lumMod val="75000"/>
            </a:schemeClr>
          </a:solidFill>
          <a:ln>
            <a:noFill/>
          </a:ln>
        </p:spPr>
        <p:txBody>
          <a:bodyPr wrap="square" rtlCol="0" anchor="ctr">
            <a:noAutofit/>
          </a:bodyPr>
          <a:lstStyle/>
          <a:p>
            <a:pPr marL="285750" lvl="0" indent="-285750" algn="just">
              <a:lnSpc>
                <a:spcPts val="2000"/>
              </a:lnSpc>
              <a:spcBef>
                <a:spcPts val="600"/>
              </a:spcBef>
              <a:spcAft>
                <a:spcPts val="600"/>
              </a:spcAft>
              <a:buFont typeface="Arial" panose="020B0604020202020204" pitchFamily="34" charset="0"/>
              <a:buChar char="•"/>
              <a:defRPr/>
            </a:pPr>
            <a:r>
              <a:rPr lang="en-US" dirty="0">
                <a:solidFill>
                  <a:prstClr val="white"/>
                </a:solidFill>
                <a:latin typeface="+mj-lt"/>
                <a:cs typeface="Arial" panose="020B0604020202020204" pitchFamily="34" charset="0"/>
              </a:rPr>
              <a:t>Government of India floated the ‘Make in India’ initiative with a vision to make the country a manufacturing hub</a:t>
            </a:r>
          </a:p>
          <a:p>
            <a:pPr marL="285750" lvl="0" indent="-285750" algn="just">
              <a:lnSpc>
                <a:spcPts val="2000"/>
              </a:lnSpc>
              <a:spcBef>
                <a:spcPts val="600"/>
              </a:spcBef>
              <a:spcAft>
                <a:spcPts val="600"/>
              </a:spcAft>
              <a:buFont typeface="Arial" panose="020B0604020202020204" pitchFamily="34" charset="0"/>
              <a:buChar char="•"/>
              <a:defRPr/>
            </a:pPr>
            <a:r>
              <a:rPr lang="en-US" dirty="0">
                <a:solidFill>
                  <a:prstClr val="white"/>
                </a:solidFill>
                <a:latin typeface="+mj-lt"/>
                <a:cs typeface="Arial" panose="020B0604020202020204" pitchFamily="34" charset="0"/>
              </a:rPr>
              <a:t>The initiative gives great opportunity for the sector to grow at 20-25% annually</a:t>
            </a:r>
            <a:endParaRPr kumimoji="0" lang="en-IN"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24" name="TextBox 23">
            <a:extLst>
              <a:ext uri="{FF2B5EF4-FFF2-40B4-BE49-F238E27FC236}">
                <a16:creationId xmlns:a16="http://schemas.microsoft.com/office/drawing/2014/main" id="{E4EBCD85-3628-4859-984C-9CD5AE8CEEE3}"/>
              </a:ext>
            </a:extLst>
          </p:cNvPr>
          <p:cNvSpPr txBox="1"/>
          <p:nvPr/>
        </p:nvSpPr>
        <p:spPr>
          <a:xfrm>
            <a:off x="8154971" y="1992135"/>
            <a:ext cx="3672000" cy="4422260"/>
          </a:xfrm>
          <a:prstGeom prst="rect">
            <a:avLst/>
          </a:prstGeom>
          <a:solidFill>
            <a:srgbClr val="DECBCD"/>
          </a:solidFill>
          <a:ln w="57150">
            <a:solidFill>
              <a:schemeClr val="tx1"/>
            </a:solidFill>
          </a:ln>
        </p:spPr>
        <p:txBody>
          <a:bodyPr wrap="square" lIns="180000" tIns="108000" rIns="180000" bIns="108000" rtlCol="0" anchor="ctr">
            <a:noAutofit/>
          </a:bodyPr>
          <a:lstStyle/>
          <a:p>
            <a:pPr lvl="0" algn="ctr">
              <a:lnSpc>
                <a:spcPts val="2400"/>
              </a:lnSpc>
              <a:spcBef>
                <a:spcPts val="600"/>
              </a:spcBef>
              <a:spcAft>
                <a:spcPts val="600"/>
              </a:spcAft>
              <a:defRPr/>
            </a:pPr>
            <a:r>
              <a:rPr lang="en-US" sz="2400" b="1" u="sng" dirty="0">
                <a:latin typeface="+mj-lt"/>
                <a:cs typeface="Arial" panose="020B0604020202020204" pitchFamily="34" charset="0"/>
              </a:rPr>
              <a:t>Demand – Supply Gap</a:t>
            </a:r>
          </a:p>
          <a:p>
            <a:pPr lvl="0" algn="just">
              <a:lnSpc>
                <a:spcPts val="2100"/>
              </a:lnSpc>
              <a:spcBef>
                <a:spcPts val="600"/>
              </a:spcBef>
              <a:spcAft>
                <a:spcPts val="600"/>
              </a:spcAft>
              <a:defRPr/>
            </a:pPr>
            <a:r>
              <a:rPr lang="en-US" sz="1700" dirty="0">
                <a:latin typeface="+mj-lt"/>
                <a:cs typeface="Arial" panose="020B0604020202020204" pitchFamily="34" charset="0"/>
              </a:rPr>
              <a:t>As the production of machine tools is not in line with the consumption, India relies heavily on import. India ranks 8</a:t>
            </a:r>
            <a:r>
              <a:rPr lang="en-US" sz="1700" baseline="30000" dirty="0">
                <a:latin typeface="+mj-lt"/>
                <a:cs typeface="Arial" panose="020B0604020202020204" pitchFamily="34" charset="0"/>
              </a:rPr>
              <a:t>th</a:t>
            </a:r>
            <a:r>
              <a:rPr lang="en-US" sz="1700" dirty="0">
                <a:latin typeface="+mj-lt"/>
                <a:cs typeface="Arial" panose="020B0604020202020204" pitchFamily="34" charset="0"/>
              </a:rPr>
              <a:t> in consumption and 10</a:t>
            </a:r>
            <a:r>
              <a:rPr lang="en-US" sz="1700" baseline="30000" dirty="0">
                <a:latin typeface="+mj-lt"/>
                <a:cs typeface="Arial" panose="020B0604020202020204" pitchFamily="34" charset="0"/>
              </a:rPr>
              <a:t>th</a:t>
            </a:r>
            <a:r>
              <a:rPr lang="en-US" sz="1700" dirty="0">
                <a:latin typeface="+mj-lt"/>
                <a:cs typeface="Arial" panose="020B0604020202020204" pitchFamily="34" charset="0"/>
              </a:rPr>
              <a:t> in production, giving rise to the demand and supply gap in the machine tools segment. </a:t>
            </a:r>
          </a:p>
          <a:p>
            <a:pPr lvl="0" algn="just">
              <a:lnSpc>
                <a:spcPts val="2100"/>
              </a:lnSpc>
              <a:spcBef>
                <a:spcPts val="600"/>
              </a:spcBef>
              <a:spcAft>
                <a:spcPts val="600"/>
              </a:spcAft>
              <a:defRPr/>
            </a:pPr>
            <a:r>
              <a:rPr lang="en-US" sz="1700" dirty="0">
                <a:latin typeface="+mj-lt"/>
                <a:cs typeface="Arial" panose="020B0604020202020204" pitchFamily="34" charset="0"/>
              </a:rPr>
              <a:t>Typically, 60-70% of the Indian Machine Tools cater to the automotive industry so other industry segments must rely on import. Consequently, </a:t>
            </a:r>
            <a:r>
              <a:rPr lang="en-US" sz="1700" b="1" dirty="0">
                <a:latin typeface="+mj-lt"/>
                <a:cs typeface="Arial" panose="020B0604020202020204" pitchFamily="34" charset="0"/>
              </a:rPr>
              <a:t>30-40%</a:t>
            </a:r>
            <a:r>
              <a:rPr lang="en-US" sz="1700" dirty="0">
                <a:latin typeface="+mj-lt"/>
                <a:cs typeface="Arial" panose="020B0604020202020204" pitchFamily="34" charset="0"/>
              </a:rPr>
              <a:t> machine tools are </a:t>
            </a:r>
            <a:r>
              <a:rPr lang="en-US" sz="1700" b="1" dirty="0">
                <a:latin typeface="+mj-lt"/>
                <a:cs typeface="Arial" panose="020B0604020202020204" pitchFamily="34" charset="0"/>
              </a:rPr>
              <a:t>imported</a:t>
            </a:r>
            <a:r>
              <a:rPr lang="en-US" sz="1700" dirty="0">
                <a:latin typeface="+mj-lt"/>
                <a:cs typeface="Arial" panose="020B0604020202020204" pitchFamily="34" charset="0"/>
              </a:rPr>
              <a:t>.</a:t>
            </a:r>
            <a:endParaRPr kumimoji="0" lang="en-US" sz="1700" b="0" i="0" u="none" strike="noStrike" kern="1200" cap="none" spc="0" normalizeH="0" baseline="0" noProof="0" dirty="0">
              <a:ln>
                <a:noFill/>
              </a:ln>
              <a:effectLst/>
              <a:uLnTx/>
              <a:uFillTx/>
              <a:latin typeface="+mj-lt"/>
              <a:cs typeface="Arial" panose="020B0604020202020204" pitchFamily="34" charset="0"/>
            </a:endParaRPr>
          </a:p>
        </p:txBody>
      </p:sp>
      <p:sp>
        <p:nvSpPr>
          <p:cNvPr id="14" name="TextBox 13">
            <a:extLst>
              <a:ext uri="{FF2B5EF4-FFF2-40B4-BE49-F238E27FC236}">
                <a16:creationId xmlns:a16="http://schemas.microsoft.com/office/drawing/2014/main" id="{FA9F2298-2FA8-4F48-B767-2152FD28FF56}"/>
              </a:ext>
            </a:extLst>
          </p:cNvPr>
          <p:cNvSpPr txBox="1"/>
          <p:nvPr/>
        </p:nvSpPr>
        <p:spPr>
          <a:xfrm>
            <a:off x="365029" y="1945896"/>
            <a:ext cx="3672000" cy="739240"/>
          </a:xfrm>
          <a:prstGeom prst="rect">
            <a:avLst/>
          </a:prstGeom>
          <a:noFill/>
          <a:ln w="28575">
            <a:noFill/>
          </a:ln>
        </p:spPr>
        <p:txBody>
          <a:bodyPr wrap="square" rtlCol="0" anchor="ctr">
            <a:noAutofit/>
          </a:bodyPr>
          <a:lstStyle/>
          <a:p>
            <a:r>
              <a:rPr lang="en-IN" sz="2000" b="1" dirty="0">
                <a:solidFill>
                  <a:schemeClr val="bg2">
                    <a:lumMod val="50000"/>
                  </a:schemeClr>
                </a:solidFill>
                <a:latin typeface="Arial" panose="020B0604020202020204" pitchFamily="34" charset="0"/>
                <a:cs typeface="Arial" panose="020B0604020202020204" pitchFamily="34" charset="0"/>
              </a:rPr>
              <a:t>Make in India</a:t>
            </a:r>
          </a:p>
        </p:txBody>
      </p:sp>
      <p:cxnSp>
        <p:nvCxnSpPr>
          <p:cNvPr id="15" name="Straight Connector 14">
            <a:extLst>
              <a:ext uri="{FF2B5EF4-FFF2-40B4-BE49-F238E27FC236}">
                <a16:creationId xmlns:a16="http://schemas.microsoft.com/office/drawing/2014/main" id="{897E1D06-5995-4F95-97F8-D5256AE2B4F4}"/>
              </a:ext>
            </a:extLst>
          </p:cNvPr>
          <p:cNvCxnSpPr>
            <a:cxnSpLocks/>
          </p:cNvCxnSpPr>
          <p:nvPr/>
        </p:nvCxnSpPr>
        <p:spPr>
          <a:xfrm>
            <a:off x="4260000" y="2700587"/>
            <a:ext cx="3672000"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05DAB8-EC19-48DE-ADBC-2FDA596F33A7}"/>
              </a:ext>
            </a:extLst>
          </p:cNvPr>
          <p:cNvSpPr txBox="1"/>
          <p:nvPr/>
        </p:nvSpPr>
        <p:spPr>
          <a:xfrm>
            <a:off x="4260000" y="1945896"/>
            <a:ext cx="3672000" cy="739240"/>
          </a:xfrm>
          <a:prstGeom prst="rect">
            <a:avLst/>
          </a:prstGeom>
          <a:noFill/>
          <a:ln w="28575">
            <a:noFill/>
          </a:ln>
        </p:spPr>
        <p:txBody>
          <a:bodyPr wrap="square" rtlCol="0" anchor="ctr">
            <a:noAutofit/>
          </a:bodyPr>
          <a:lstStyle/>
          <a:p>
            <a:r>
              <a:rPr lang="en-IN" sz="2000" b="1" dirty="0">
                <a:solidFill>
                  <a:schemeClr val="bg2">
                    <a:lumMod val="50000"/>
                  </a:schemeClr>
                </a:solidFill>
                <a:latin typeface="Arial" panose="020B0604020202020204" pitchFamily="34" charset="0"/>
                <a:cs typeface="Arial" panose="020B0604020202020204" pitchFamily="34" charset="0"/>
              </a:rPr>
              <a:t>National Capital Goods Policy 2016</a:t>
            </a:r>
          </a:p>
        </p:txBody>
      </p:sp>
      <p:pic>
        <p:nvPicPr>
          <p:cNvPr id="2050" name="Picture 2" descr="Image result for national capital goods policy 2016 icon">
            <a:extLst>
              <a:ext uri="{FF2B5EF4-FFF2-40B4-BE49-F238E27FC236}">
                <a16:creationId xmlns:a16="http://schemas.microsoft.com/office/drawing/2014/main" id="{DB9CA06E-7C7B-4632-A9E0-52993EA35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695" y="2803622"/>
            <a:ext cx="2136611" cy="974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5C90090-D78B-4762-9BB8-8AB0FC9779BA}"/>
              </a:ext>
            </a:extLst>
          </p:cNvPr>
          <p:cNvPicPr>
            <a:picLocks noChangeAspect="1"/>
          </p:cNvPicPr>
          <p:nvPr/>
        </p:nvPicPr>
        <p:blipFill>
          <a:blip r:embed="rId3"/>
          <a:stretch>
            <a:fillRect/>
          </a:stretch>
        </p:blipFill>
        <p:spPr>
          <a:xfrm>
            <a:off x="1144831" y="2795435"/>
            <a:ext cx="2112396" cy="991202"/>
          </a:xfrm>
          <a:prstGeom prst="rect">
            <a:avLst/>
          </a:prstGeom>
        </p:spPr>
      </p:pic>
      <p:sp>
        <p:nvSpPr>
          <p:cNvPr id="19" name="Title 1">
            <a:extLst>
              <a:ext uri="{FF2B5EF4-FFF2-40B4-BE49-F238E27FC236}">
                <a16:creationId xmlns:a16="http://schemas.microsoft.com/office/drawing/2014/main" id="{2BFD7AC6-662F-45F3-97EA-35A3D8AA46FA}"/>
              </a:ext>
            </a:extLst>
          </p:cNvPr>
          <p:cNvSpPr txBox="1">
            <a:spLocks/>
          </p:cNvSpPr>
          <p:nvPr/>
        </p:nvSpPr>
        <p:spPr>
          <a:xfrm>
            <a:off x="345802" y="1210152"/>
            <a:ext cx="11481170" cy="680653"/>
          </a:xfrm>
          <a:prstGeom prst="rect">
            <a:avLst/>
          </a:prstGeom>
          <a:solidFill>
            <a:schemeClr val="tx1"/>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 – Initiatives &amp; Challenge</a:t>
            </a:r>
          </a:p>
        </p:txBody>
      </p:sp>
      <p:pic>
        <p:nvPicPr>
          <p:cNvPr id="28" name="Picture 27" descr="A close up of a sign&#10;&#10;Description generated with very high confidence">
            <a:extLst>
              <a:ext uri="{FF2B5EF4-FFF2-40B4-BE49-F238E27FC236}">
                <a16:creationId xmlns:a16="http://schemas.microsoft.com/office/drawing/2014/main" id="{DA58C81B-88C9-45AE-BADB-23521BAD52BF}"/>
              </a:ext>
            </a:extLst>
          </p:cNvPr>
          <p:cNvPicPr/>
          <p:nvPr/>
        </p:nvPicPr>
        <p:blipFill>
          <a:blip r:embed="rId4">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20" name="Picture 19" descr="A close up of a sign&#10;&#10;Description generated with very high confidence">
            <a:extLst>
              <a:ext uri="{FF2B5EF4-FFF2-40B4-BE49-F238E27FC236}">
                <a16:creationId xmlns:a16="http://schemas.microsoft.com/office/drawing/2014/main" id="{220853EB-2490-40B1-9A98-46470B6272AC}"/>
              </a:ext>
            </a:extLst>
          </p:cNvPr>
          <p:cNvPicPr/>
          <p:nvPr/>
        </p:nvPicPr>
        <p:blipFill>
          <a:blip r:embed="rId4">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21" name="Picture 20" descr="A close up of a logo&#10;&#10;Description automatically generated">
            <a:extLst>
              <a:ext uri="{FF2B5EF4-FFF2-40B4-BE49-F238E27FC236}">
                <a16:creationId xmlns:a16="http://schemas.microsoft.com/office/drawing/2014/main" id="{08055098-4C0F-4CA9-95A1-4EA1E6CBB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25" name="Image1">
            <a:extLst>
              <a:ext uri="{FF2B5EF4-FFF2-40B4-BE49-F238E27FC236}">
                <a16:creationId xmlns:a16="http://schemas.microsoft.com/office/drawing/2014/main" id="{BFCD6C14-922D-4C39-9C87-910DD2791EDB}"/>
              </a:ext>
            </a:extLst>
          </p:cNvPr>
          <p:cNvPicPr/>
          <p:nvPr/>
        </p:nvPicPr>
        <p:blipFill>
          <a:blip r:embed="rId6">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265487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373AC366-FC0A-40CD-8699-66E86E7F5CFB}"/>
              </a:ext>
            </a:extLst>
          </p:cNvPr>
          <p:cNvSpPr txBox="1">
            <a:spLocks/>
          </p:cNvSpPr>
          <p:nvPr/>
        </p:nvSpPr>
        <p:spPr>
          <a:xfrm>
            <a:off x="345801" y="1210152"/>
            <a:ext cx="11500399" cy="680653"/>
          </a:xfrm>
          <a:prstGeom prst="rect">
            <a:avLst/>
          </a:prstGeom>
          <a:solidFill>
            <a:schemeClr val="tx1"/>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 – Opportunities </a:t>
            </a:r>
          </a:p>
        </p:txBody>
      </p:sp>
      <p:sp>
        <p:nvSpPr>
          <p:cNvPr id="25" name="TextBox 24">
            <a:extLst>
              <a:ext uri="{FF2B5EF4-FFF2-40B4-BE49-F238E27FC236}">
                <a16:creationId xmlns:a16="http://schemas.microsoft.com/office/drawing/2014/main" id="{EB0D7D80-C03E-43E8-9C5F-FFCEC543AF3E}"/>
              </a:ext>
            </a:extLst>
          </p:cNvPr>
          <p:cNvSpPr txBox="1"/>
          <p:nvPr/>
        </p:nvSpPr>
        <p:spPr>
          <a:xfrm>
            <a:off x="345801" y="2014538"/>
            <a:ext cx="5580000" cy="511931"/>
          </a:xfrm>
          <a:prstGeom prst="rect">
            <a:avLst/>
          </a:prstGeom>
          <a:solidFill>
            <a:srgbClr val="990033"/>
          </a:solidFill>
          <a:ln w="38100">
            <a:solidFill>
              <a:srgbClr val="990033"/>
            </a:solidFill>
          </a:ln>
        </p:spPr>
        <p:txBody>
          <a:bodyPr wrap="square" rtlCol="0" anchor="ctr">
            <a:noAutofit/>
          </a:bodyPr>
          <a:lstStyle/>
          <a:p>
            <a:pPr algn="ctr"/>
            <a:r>
              <a:rPr lang="en-IN" sz="2400" b="1" dirty="0">
                <a:solidFill>
                  <a:schemeClr val="bg1"/>
                </a:solidFill>
                <a:latin typeface="Arial" panose="020B0604020202020204" pitchFamily="34" charset="0"/>
                <a:cs typeface="Arial" panose="020B0604020202020204" pitchFamily="34" charset="0"/>
              </a:rPr>
              <a:t>Growing Demand</a:t>
            </a:r>
          </a:p>
        </p:txBody>
      </p:sp>
      <p:sp>
        <p:nvSpPr>
          <p:cNvPr id="29" name="Subtitle 2">
            <a:extLst>
              <a:ext uri="{FF2B5EF4-FFF2-40B4-BE49-F238E27FC236}">
                <a16:creationId xmlns:a16="http://schemas.microsoft.com/office/drawing/2014/main" id="{6969E874-37B6-41B7-9131-E3D2269FF916}"/>
              </a:ext>
            </a:extLst>
          </p:cNvPr>
          <p:cNvSpPr txBox="1">
            <a:spLocks/>
          </p:cNvSpPr>
          <p:nvPr/>
        </p:nvSpPr>
        <p:spPr>
          <a:xfrm>
            <a:off x="0" y="6414408"/>
            <a:ext cx="6243885"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Indian Machine Tools Industry Report – Italian Trade Commission</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12E220C1-A472-47AE-B32B-F85C7DCCDA2F}"/>
              </a:ext>
            </a:extLst>
          </p:cNvPr>
          <p:cNvSpPr txBox="1"/>
          <p:nvPr/>
        </p:nvSpPr>
        <p:spPr>
          <a:xfrm>
            <a:off x="345801" y="2526469"/>
            <a:ext cx="5580000" cy="3829883"/>
          </a:xfrm>
          <a:prstGeom prst="rect">
            <a:avLst/>
          </a:prstGeom>
          <a:solidFill>
            <a:srgbClr val="DECBCD"/>
          </a:solidFill>
          <a:ln w="38100">
            <a:solidFill>
              <a:srgbClr val="990033"/>
            </a:solidFill>
          </a:ln>
        </p:spPr>
        <p:txBody>
          <a:bodyPr wrap="square" lIns="108000" tIns="108000" rIns="180000" rtlCol="0" anchor="ctr">
            <a:noAutofit/>
          </a:bodyPr>
          <a:lstStyle/>
          <a:p>
            <a:pPr marL="285750" indent="-285750" algn="just">
              <a:spcBef>
                <a:spcPts val="600"/>
              </a:spcBef>
              <a:spcAft>
                <a:spcPts val="600"/>
              </a:spcAft>
              <a:buFont typeface="Wingdings" panose="05000000000000000000" pitchFamily="2" charset="2"/>
              <a:buChar char="q"/>
            </a:pPr>
            <a:r>
              <a:rPr lang="en-US" sz="1700" dirty="0"/>
              <a:t>Growth in the manufacturing sector across emerging markets, coupled with growing demand for machining tools in automotive, defense, and aerospace, will elevate the industry</a:t>
            </a:r>
          </a:p>
          <a:p>
            <a:pPr marL="285750" indent="-285750" algn="just">
              <a:spcBef>
                <a:spcPts val="600"/>
              </a:spcBef>
              <a:spcAft>
                <a:spcPts val="600"/>
              </a:spcAft>
              <a:buFont typeface="Wingdings" panose="05000000000000000000" pitchFamily="2" charset="2"/>
              <a:buChar char="q"/>
            </a:pPr>
            <a:r>
              <a:rPr lang="en-US" sz="1700" dirty="0"/>
              <a:t>Rising automation and use of advanced technology in manufacturing and construction industry to increase demand for machine tools</a:t>
            </a:r>
          </a:p>
          <a:p>
            <a:pPr marL="285750" indent="-285750" algn="just">
              <a:spcBef>
                <a:spcPts val="600"/>
              </a:spcBef>
              <a:spcAft>
                <a:spcPts val="600"/>
              </a:spcAft>
              <a:buFont typeface="Wingdings" panose="05000000000000000000" pitchFamily="2" charset="2"/>
              <a:buChar char="q"/>
            </a:pPr>
            <a:r>
              <a:rPr lang="en-US" sz="1700" dirty="0"/>
              <a:t>There is a  subsequent rise in implementation of machine tool technology in lathe, milling, laser, grinding, and welding machines due to extensive use of technologically advanced CNC machines</a:t>
            </a:r>
            <a:endParaRPr lang="en-IN" sz="1700" dirty="0"/>
          </a:p>
        </p:txBody>
      </p:sp>
      <p:sp>
        <p:nvSpPr>
          <p:cNvPr id="38" name="TextBox 37">
            <a:extLst>
              <a:ext uri="{FF2B5EF4-FFF2-40B4-BE49-F238E27FC236}">
                <a16:creationId xmlns:a16="http://schemas.microsoft.com/office/drawing/2014/main" id="{2C398BB2-24B3-4ACE-94CE-D1FA5ACF8F91}"/>
              </a:ext>
            </a:extLst>
          </p:cNvPr>
          <p:cNvSpPr txBox="1"/>
          <p:nvPr/>
        </p:nvSpPr>
        <p:spPr>
          <a:xfrm>
            <a:off x="6251685" y="2014538"/>
            <a:ext cx="5580000" cy="511931"/>
          </a:xfrm>
          <a:prstGeom prst="rect">
            <a:avLst/>
          </a:prstGeom>
          <a:solidFill>
            <a:srgbClr val="990033"/>
          </a:solidFill>
          <a:ln w="38100">
            <a:solidFill>
              <a:srgbClr val="990033"/>
            </a:solidFill>
          </a:ln>
        </p:spPr>
        <p:txBody>
          <a:bodyPr wrap="square" rtlCol="0" anchor="ctr">
            <a:noAutofit/>
          </a:bodyPr>
          <a:lstStyle/>
          <a:p>
            <a:pPr algn="ctr"/>
            <a:r>
              <a:rPr lang="en-IN" sz="2400" b="1" dirty="0">
                <a:solidFill>
                  <a:schemeClr val="bg1"/>
                </a:solidFill>
                <a:latin typeface="Arial" panose="020B0604020202020204" pitchFamily="34" charset="0"/>
                <a:cs typeface="Arial" panose="020B0604020202020204" pitchFamily="34" charset="0"/>
              </a:rPr>
              <a:t>Growth Opportunities</a:t>
            </a:r>
          </a:p>
        </p:txBody>
      </p:sp>
      <p:sp>
        <p:nvSpPr>
          <p:cNvPr id="39" name="TextBox 38">
            <a:extLst>
              <a:ext uri="{FF2B5EF4-FFF2-40B4-BE49-F238E27FC236}">
                <a16:creationId xmlns:a16="http://schemas.microsoft.com/office/drawing/2014/main" id="{9E4921EF-8138-46CC-91A2-148ECF53D98D}"/>
              </a:ext>
            </a:extLst>
          </p:cNvPr>
          <p:cNvSpPr txBox="1"/>
          <p:nvPr/>
        </p:nvSpPr>
        <p:spPr>
          <a:xfrm>
            <a:off x="6251685" y="2526469"/>
            <a:ext cx="5580000" cy="3829883"/>
          </a:xfrm>
          <a:prstGeom prst="rect">
            <a:avLst/>
          </a:prstGeom>
          <a:solidFill>
            <a:srgbClr val="DECBCD"/>
          </a:solidFill>
          <a:ln w="38100">
            <a:solidFill>
              <a:srgbClr val="990033"/>
            </a:solidFill>
          </a:ln>
        </p:spPr>
        <p:txBody>
          <a:bodyPr wrap="square" lIns="108000" tIns="108000" rIns="180000" rtlCol="0" anchor="ctr">
            <a:noAutofit/>
          </a:bodyPr>
          <a:lstStyle/>
          <a:p>
            <a:pPr marL="285750" indent="-285750" algn="just">
              <a:spcBef>
                <a:spcPts val="600"/>
              </a:spcBef>
              <a:spcAft>
                <a:spcPts val="300"/>
              </a:spcAft>
              <a:buFont typeface="Wingdings" panose="05000000000000000000" pitchFamily="2" charset="2"/>
              <a:buChar char="q"/>
            </a:pPr>
            <a:r>
              <a:rPr lang="en-US" sz="1700" dirty="0"/>
              <a:t>Automobile, auto component and capital goods industries form a major market for machine tools in India</a:t>
            </a:r>
          </a:p>
          <a:p>
            <a:pPr marL="285750" indent="-285750" algn="just">
              <a:spcBef>
                <a:spcPts val="600"/>
              </a:spcBef>
              <a:spcAft>
                <a:spcPts val="300"/>
              </a:spcAft>
              <a:buFont typeface="Wingdings" panose="05000000000000000000" pitchFamily="2" charset="2"/>
              <a:buChar char="q"/>
            </a:pPr>
            <a:r>
              <a:rPr lang="en-US" sz="1700" dirty="0"/>
              <a:t>Machine tools also find their usage in the engineering, steel, glass, ceramics and refractory segments, owing to the government’s focus on construction, infrastructure and low-cost housing</a:t>
            </a:r>
          </a:p>
          <a:p>
            <a:pPr marL="285750" indent="-285750" algn="just">
              <a:spcBef>
                <a:spcPts val="600"/>
              </a:spcBef>
              <a:spcAft>
                <a:spcPts val="300"/>
              </a:spcAft>
              <a:buFont typeface="Wingdings" panose="05000000000000000000" pitchFamily="2" charset="2"/>
              <a:buChar char="q"/>
            </a:pPr>
            <a:r>
              <a:rPr lang="en-US" sz="1700" dirty="0"/>
              <a:t>Aerospace sector is the fastest-growing application because of growing use of multi-tasking machines in the aerospace industry</a:t>
            </a:r>
          </a:p>
          <a:p>
            <a:pPr marL="285750" indent="-285750" algn="just">
              <a:spcBef>
                <a:spcPts val="600"/>
              </a:spcBef>
              <a:spcAft>
                <a:spcPts val="300"/>
              </a:spcAft>
              <a:buFont typeface="Wingdings" panose="05000000000000000000" pitchFamily="2" charset="2"/>
              <a:buChar char="q"/>
            </a:pPr>
            <a:r>
              <a:rPr lang="en-US" sz="1700" dirty="0"/>
              <a:t>As all these industries require high-end sophisticated and precision machines, the machine tools market is expected to move towards innovation</a:t>
            </a:r>
            <a:endParaRPr lang="en-IN" sz="1700" dirty="0"/>
          </a:p>
        </p:txBody>
      </p:sp>
      <p:pic>
        <p:nvPicPr>
          <p:cNvPr id="49" name="Picture 48" descr="A close up of a sign&#10;&#10;Description generated with very high confidence">
            <a:extLst>
              <a:ext uri="{FF2B5EF4-FFF2-40B4-BE49-F238E27FC236}">
                <a16:creationId xmlns:a16="http://schemas.microsoft.com/office/drawing/2014/main" id="{DB304095-CB35-4F23-8887-7ADDD220EED1}"/>
              </a:ext>
            </a:extLst>
          </p:cNvPr>
          <p:cNvPicPr/>
          <p:nvPr/>
        </p:nvPicPr>
        <p:blipFill>
          <a:blip r:embed="rId2">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456EBEF7-A3EA-4890-895C-B5A30475AF39}"/>
              </a:ext>
            </a:extLst>
          </p:cNvPr>
          <p:cNvPicPr/>
          <p:nvPr/>
        </p:nvPicPr>
        <p:blipFill>
          <a:blip r:embed="rId2">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3" name="Picture 12" descr="A close up of a logo&#10;&#10;Description automatically generated">
            <a:extLst>
              <a:ext uri="{FF2B5EF4-FFF2-40B4-BE49-F238E27FC236}">
                <a16:creationId xmlns:a16="http://schemas.microsoft.com/office/drawing/2014/main" id="{1DA45D88-0354-4BA2-9607-AA427CE8A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14" name="Image1">
            <a:extLst>
              <a:ext uri="{FF2B5EF4-FFF2-40B4-BE49-F238E27FC236}">
                <a16:creationId xmlns:a16="http://schemas.microsoft.com/office/drawing/2014/main" id="{5D5BECFB-3DCB-41B3-9A29-AAE33638F3C9}"/>
              </a:ext>
            </a:extLst>
          </p:cNvPr>
          <p:cNvPicPr/>
          <p:nvPr/>
        </p:nvPicPr>
        <p:blipFill>
          <a:blip r:embed="rId4">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329578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373AC366-FC0A-40CD-8699-66E86E7F5CFB}"/>
              </a:ext>
            </a:extLst>
          </p:cNvPr>
          <p:cNvSpPr txBox="1">
            <a:spLocks/>
          </p:cNvSpPr>
          <p:nvPr/>
        </p:nvSpPr>
        <p:spPr>
          <a:xfrm>
            <a:off x="345801" y="1210152"/>
            <a:ext cx="11500399" cy="680653"/>
          </a:xfrm>
          <a:prstGeom prst="rect">
            <a:avLst/>
          </a:prstGeom>
          <a:solidFill>
            <a:srgbClr val="990033"/>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 – Automotive</a:t>
            </a:r>
          </a:p>
        </p:txBody>
      </p:sp>
      <p:sp>
        <p:nvSpPr>
          <p:cNvPr id="29" name="Subtitle 2">
            <a:extLst>
              <a:ext uri="{FF2B5EF4-FFF2-40B4-BE49-F238E27FC236}">
                <a16:creationId xmlns:a16="http://schemas.microsoft.com/office/drawing/2014/main" id="{6969E874-37B6-41B7-9131-E3D2269FF916}"/>
              </a:ext>
            </a:extLst>
          </p:cNvPr>
          <p:cNvSpPr txBox="1">
            <a:spLocks/>
          </p:cNvSpPr>
          <p:nvPr/>
        </p:nvSpPr>
        <p:spPr>
          <a:xfrm>
            <a:off x="0" y="6414408"/>
            <a:ext cx="6243885"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Indian Machine Tools Industry Report – Italian Trade Commission</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Chart 7">
            <a:extLst>
              <a:ext uri="{FF2B5EF4-FFF2-40B4-BE49-F238E27FC236}">
                <a16:creationId xmlns:a16="http://schemas.microsoft.com/office/drawing/2014/main" id="{868EF593-EC8D-4319-B0F6-1990B9728559}"/>
              </a:ext>
            </a:extLst>
          </p:cNvPr>
          <p:cNvGraphicFramePr/>
          <p:nvPr>
            <p:extLst>
              <p:ext uri="{D42A27DB-BD31-4B8C-83A1-F6EECF244321}">
                <p14:modId xmlns:p14="http://schemas.microsoft.com/office/powerpoint/2010/main" val="2623491368"/>
              </p:ext>
            </p:extLst>
          </p:nvPr>
        </p:nvGraphicFramePr>
        <p:xfrm>
          <a:off x="6395114" y="1988458"/>
          <a:ext cx="5451086" cy="343577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8014D8D1-1A6F-44D8-B7DB-9810EB221CDE}"/>
              </a:ext>
            </a:extLst>
          </p:cNvPr>
          <p:cNvSpPr txBox="1"/>
          <p:nvPr/>
        </p:nvSpPr>
        <p:spPr>
          <a:xfrm>
            <a:off x="330652" y="1988458"/>
            <a:ext cx="5808739" cy="4371358"/>
          </a:xfrm>
          <a:prstGeom prst="rect">
            <a:avLst/>
          </a:prstGeom>
          <a:noFill/>
          <a:ln w="28575">
            <a:solidFill>
              <a:schemeClr val="tx1"/>
            </a:solidFill>
          </a:ln>
        </p:spPr>
        <p:txBody>
          <a:bodyPr wrap="square" lIns="144000" tIns="144000" rIns="180000" bIns="144000" rtlCol="0" anchor="ctr">
            <a:noAutofit/>
          </a:bodyPr>
          <a:lstStyle/>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Automotive industry is a key driver of macroeconomic growth and technological advancement in India</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India is expected to be the world's third-largest automotive market in terms of volume by 2026</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India  is the largest tractor manufacturer, second-largest bus manufacturer and third-largest heavy trucks manufacturer in the world</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The Indian automotive aftermarket is estimated to reach CHF 16.5 Bn by 2021</a:t>
            </a:r>
          </a:p>
          <a:p>
            <a:pPr marL="285750" indent="-285750" algn="just">
              <a:spcBef>
                <a:spcPts val="600"/>
              </a:spcBef>
              <a:spcAft>
                <a:spcPts val="600"/>
              </a:spcAft>
              <a:buFont typeface="Wingdings" panose="05000000000000000000" pitchFamily="2" charset="2"/>
              <a:buChar char="q"/>
            </a:pPr>
            <a:r>
              <a:rPr lang="en-US" dirty="0">
                <a:latin typeface="+mj-lt"/>
                <a:cs typeface="Arial" panose="020B0604020202020204" pitchFamily="34" charset="0"/>
              </a:rPr>
              <a:t>The Indian auto-components industry has grown by 18.3% Y-o-Y to reach CHF 51.2 Bn in 2017-18</a:t>
            </a:r>
          </a:p>
        </p:txBody>
      </p:sp>
      <p:sp>
        <p:nvSpPr>
          <p:cNvPr id="3" name="Rectangle 2">
            <a:extLst>
              <a:ext uri="{FF2B5EF4-FFF2-40B4-BE49-F238E27FC236}">
                <a16:creationId xmlns:a16="http://schemas.microsoft.com/office/drawing/2014/main" id="{A18A6F25-623A-41E6-842F-BCE16AD2505A}"/>
              </a:ext>
            </a:extLst>
          </p:cNvPr>
          <p:cNvSpPr/>
          <p:nvPr/>
        </p:nvSpPr>
        <p:spPr>
          <a:xfrm>
            <a:off x="6395114" y="5451525"/>
            <a:ext cx="5451086" cy="935587"/>
          </a:xfrm>
          <a:prstGeom prst="rect">
            <a:avLst/>
          </a:prstGeom>
          <a:solidFill>
            <a:schemeClr val="tx1">
              <a:lumMod val="85000"/>
              <a:lumOff val="1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auto component market is the key driving sector,</a:t>
            </a:r>
          </a:p>
          <a:p>
            <a:pPr algn="ctr"/>
            <a:r>
              <a:rPr lang="en-US" b="1" dirty="0"/>
              <a:t>accounting for about 40% of the machine tools industry</a:t>
            </a:r>
            <a:endParaRPr lang="en-IN" b="1" dirty="0"/>
          </a:p>
        </p:txBody>
      </p:sp>
      <p:pic>
        <p:nvPicPr>
          <p:cNvPr id="16" name="Picture 15" descr="A close up of a sign&#10;&#10;Description generated with very high confidence">
            <a:extLst>
              <a:ext uri="{FF2B5EF4-FFF2-40B4-BE49-F238E27FC236}">
                <a16:creationId xmlns:a16="http://schemas.microsoft.com/office/drawing/2014/main" id="{30411DC5-5100-4751-AF2F-138966AFCD86}"/>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1" name="Picture 10" descr="A close up of a sign&#10;&#10;Description generated with very high confidence">
            <a:extLst>
              <a:ext uri="{FF2B5EF4-FFF2-40B4-BE49-F238E27FC236}">
                <a16:creationId xmlns:a16="http://schemas.microsoft.com/office/drawing/2014/main" id="{C72C4CD0-DD9D-464C-8C65-B28AC448EFA4}"/>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12" name="Picture 11" descr="A close up of a logo&#10;&#10;Description automatically generated">
            <a:extLst>
              <a:ext uri="{FF2B5EF4-FFF2-40B4-BE49-F238E27FC236}">
                <a16:creationId xmlns:a16="http://schemas.microsoft.com/office/drawing/2014/main" id="{03062C93-86E3-4599-801B-09C4F22E6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13" name="Image1">
            <a:extLst>
              <a:ext uri="{FF2B5EF4-FFF2-40B4-BE49-F238E27FC236}">
                <a16:creationId xmlns:a16="http://schemas.microsoft.com/office/drawing/2014/main" id="{744D55DA-F98C-4CF9-ABD8-995F94736E25}"/>
              </a:ext>
            </a:extLst>
          </p:cNvPr>
          <p:cNvPicPr/>
          <p:nvPr/>
        </p:nvPicPr>
        <p:blipFill>
          <a:blip r:embed="rId5">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311977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373AC366-FC0A-40CD-8699-66E86E7F5CFB}"/>
              </a:ext>
            </a:extLst>
          </p:cNvPr>
          <p:cNvSpPr txBox="1">
            <a:spLocks/>
          </p:cNvSpPr>
          <p:nvPr/>
        </p:nvSpPr>
        <p:spPr>
          <a:xfrm>
            <a:off x="345801" y="1210152"/>
            <a:ext cx="11500399" cy="680653"/>
          </a:xfrm>
          <a:prstGeom prst="rect">
            <a:avLst/>
          </a:prstGeom>
          <a:solidFill>
            <a:srgbClr val="990033"/>
          </a:solidFill>
        </p:spPr>
        <p:txBody>
          <a:bodyPr vert="horz" lIns="91440" tIns="45720" rIns="91440" bIns="45720" rtlCol="0" anchor="ctr">
            <a:noAutofit/>
          </a:bodyPr>
          <a:lstStyle>
            <a:lvl1pPr algn="ctr" defTabSz="914377" rtl="0" eaLnBrk="1" latinLnBrk="0" hangingPunct="1">
              <a:lnSpc>
                <a:spcPct val="90000"/>
              </a:lnSpc>
              <a:spcBef>
                <a:spcPct val="0"/>
              </a:spcBef>
              <a:buNone/>
              <a:defRPr sz="6000" b="1" kern="1200">
                <a:solidFill>
                  <a:schemeClr val="tx1">
                    <a:lumMod val="65000"/>
                    <a:lumOff val="35000"/>
                  </a:schemeClr>
                </a:solidFill>
                <a:latin typeface="+mn-lt"/>
                <a:ea typeface="+mj-ea"/>
                <a:cs typeface="+mj-cs"/>
              </a:defRPr>
            </a:lvl1pPr>
          </a:lstStyle>
          <a:p>
            <a:r>
              <a:rPr lang="en-US" sz="3200" dirty="0">
                <a:solidFill>
                  <a:schemeClr val="bg1"/>
                </a:solidFill>
              </a:rPr>
              <a:t> Indian Machine Tools Industry – Aerospace</a:t>
            </a:r>
          </a:p>
        </p:txBody>
      </p:sp>
      <p:sp>
        <p:nvSpPr>
          <p:cNvPr id="10" name="TextBox 9">
            <a:extLst>
              <a:ext uri="{FF2B5EF4-FFF2-40B4-BE49-F238E27FC236}">
                <a16:creationId xmlns:a16="http://schemas.microsoft.com/office/drawing/2014/main" id="{8014D8D1-1A6F-44D8-B7DB-9810EB221CDE}"/>
              </a:ext>
            </a:extLst>
          </p:cNvPr>
          <p:cNvSpPr txBox="1"/>
          <p:nvPr/>
        </p:nvSpPr>
        <p:spPr>
          <a:xfrm>
            <a:off x="330652" y="1988458"/>
            <a:ext cx="5808739" cy="4371358"/>
          </a:xfrm>
          <a:prstGeom prst="rect">
            <a:avLst/>
          </a:prstGeom>
          <a:noFill/>
          <a:ln w="28575">
            <a:solidFill>
              <a:schemeClr val="tx1"/>
            </a:solidFill>
          </a:ln>
        </p:spPr>
        <p:txBody>
          <a:bodyPr wrap="square" lIns="144000" tIns="144000" rIns="180000" bIns="144000" rtlCol="0" anchor="ctr">
            <a:noAutofit/>
          </a:bodyPr>
          <a:lstStyle/>
          <a:p>
            <a:pPr marL="285750" indent="-285750" algn="just">
              <a:lnSpc>
                <a:spcPts val="2300"/>
              </a:lnSpc>
              <a:spcBef>
                <a:spcPts val="600"/>
              </a:spcBef>
              <a:spcAft>
                <a:spcPts val="600"/>
              </a:spcAft>
              <a:buFont typeface="Wingdings" panose="05000000000000000000" pitchFamily="2" charset="2"/>
              <a:buChar char="q"/>
            </a:pPr>
            <a:r>
              <a:rPr lang="en-US" dirty="0">
                <a:latin typeface="+mj-lt"/>
                <a:cs typeface="Arial" panose="020B0604020202020204" pitchFamily="34" charset="0"/>
              </a:rPr>
              <a:t>The Aerospace and Defence market in India is estimated to reach about CHF 70 Bn by 2030</a:t>
            </a:r>
          </a:p>
          <a:p>
            <a:pPr marL="285750" indent="-285750" algn="just">
              <a:lnSpc>
                <a:spcPts val="2300"/>
              </a:lnSpc>
              <a:spcBef>
                <a:spcPts val="600"/>
              </a:spcBef>
              <a:spcAft>
                <a:spcPts val="600"/>
              </a:spcAft>
              <a:buFont typeface="Wingdings" panose="05000000000000000000" pitchFamily="2" charset="2"/>
              <a:buChar char="q"/>
            </a:pPr>
            <a:r>
              <a:rPr lang="en-US" dirty="0">
                <a:latin typeface="+mj-lt"/>
                <a:cs typeface="Arial" panose="020B0604020202020204" pitchFamily="34" charset="0"/>
              </a:rPr>
              <a:t>India is expected to become the third-largest aviation market globally by 2025, after China and the US</a:t>
            </a:r>
          </a:p>
          <a:p>
            <a:pPr marL="285750" indent="-285750" algn="just">
              <a:lnSpc>
                <a:spcPts val="2300"/>
              </a:lnSpc>
              <a:spcBef>
                <a:spcPts val="600"/>
              </a:spcBef>
              <a:spcAft>
                <a:spcPts val="600"/>
              </a:spcAft>
              <a:buFont typeface="Wingdings" panose="05000000000000000000" pitchFamily="2" charset="2"/>
              <a:buChar char="q"/>
            </a:pPr>
            <a:r>
              <a:rPr lang="en-US" dirty="0">
                <a:latin typeface="+mj-lt"/>
                <a:cs typeface="Arial" panose="020B0604020202020204" pitchFamily="34" charset="0"/>
              </a:rPr>
              <a:t>India’s Maintenance, Repair and Overhaul (MRO) segment is estimated to reach CHF 2.6 Bn by 2020, rising from CHF 1.2 Bn in 2010</a:t>
            </a:r>
          </a:p>
          <a:p>
            <a:pPr marL="285750" indent="-285750" algn="just">
              <a:lnSpc>
                <a:spcPts val="2300"/>
              </a:lnSpc>
              <a:spcBef>
                <a:spcPts val="600"/>
              </a:spcBef>
              <a:spcAft>
                <a:spcPts val="600"/>
              </a:spcAft>
              <a:buFont typeface="Wingdings" panose="05000000000000000000" pitchFamily="2" charset="2"/>
              <a:buChar char="q"/>
            </a:pPr>
            <a:r>
              <a:rPr lang="en-US" dirty="0">
                <a:latin typeface="+mj-lt"/>
                <a:cs typeface="Arial" panose="020B0604020202020204" pitchFamily="34" charset="0"/>
              </a:rPr>
              <a:t>Air transport sector (including air freight) has attracted FDI worth CHF 2 Bn during April 2000-June 2019</a:t>
            </a:r>
          </a:p>
          <a:p>
            <a:pPr marL="285750" indent="-285750" algn="just">
              <a:lnSpc>
                <a:spcPts val="2300"/>
              </a:lnSpc>
              <a:spcBef>
                <a:spcPts val="600"/>
              </a:spcBef>
              <a:spcAft>
                <a:spcPts val="600"/>
              </a:spcAft>
              <a:buFont typeface="Wingdings" panose="05000000000000000000" pitchFamily="2" charset="2"/>
              <a:buChar char="q"/>
            </a:pPr>
            <a:r>
              <a:rPr lang="en-US" dirty="0">
                <a:latin typeface="+mj-lt"/>
                <a:cs typeface="Arial" panose="020B0604020202020204" pitchFamily="34" charset="0"/>
              </a:rPr>
              <a:t>Investments of CHF 6-7 Bn are expected in India’s airport infrastructure between 2018-2023</a:t>
            </a:r>
          </a:p>
        </p:txBody>
      </p:sp>
      <p:sp>
        <p:nvSpPr>
          <p:cNvPr id="3" name="Rectangle 2">
            <a:extLst>
              <a:ext uri="{FF2B5EF4-FFF2-40B4-BE49-F238E27FC236}">
                <a16:creationId xmlns:a16="http://schemas.microsoft.com/office/drawing/2014/main" id="{A18A6F25-623A-41E6-842F-BCE16AD2505A}"/>
              </a:ext>
            </a:extLst>
          </p:cNvPr>
          <p:cNvSpPr/>
          <p:nvPr/>
        </p:nvSpPr>
        <p:spPr>
          <a:xfrm>
            <a:off x="6395114" y="4967196"/>
            <a:ext cx="5451086" cy="1419917"/>
          </a:xfrm>
          <a:prstGeom prst="rect">
            <a:avLst/>
          </a:prstGeom>
          <a:solidFill>
            <a:schemeClr val="tx1">
              <a:lumMod val="85000"/>
              <a:lumOff val="1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Aerospace sector is giving more opportunities to Indian machine tool builders, but the technologies demanded by manufacturers are not available with the machine tool industry. So, there is a lot of R&amp;D involved</a:t>
            </a:r>
            <a:endParaRPr lang="en-IN" b="1" dirty="0"/>
          </a:p>
        </p:txBody>
      </p:sp>
      <p:pic>
        <p:nvPicPr>
          <p:cNvPr id="2" name="Picture 1">
            <a:extLst>
              <a:ext uri="{FF2B5EF4-FFF2-40B4-BE49-F238E27FC236}">
                <a16:creationId xmlns:a16="http://schemas.microsoft.com/office/drawing/2014/main" id="{0A8423D5-3691-4081-828E-AE76BCBF7F64}"/>
              </a:ext>
            </a:extLst>
          </p:cNvPr>
          <p:cNvPicPr>
            <a:picLocks noChangeAspect="1"/>
          </p:cNvPicPr>
          <p:nvPr/>
        </p:nvPicPr>
        <p:blipFill rotWithShape="1">
          <a:blip r:embed="rId2"/>
          <a:srcRect l="7330" r="5509" b="21965"/>
          <a:stretch/>
        </p:blipFill>
        <p:spPr>
          <a:xfrm>
            <a:off x="6395114" y="1988458"/>
            <a:ext cx="5451086" cy="2978738"/>
          </a:xfrm>
          <a:prstGeom prst="rect">
            <a:avLst/>
          </a:prstGeom>
        </p:spPr>
      </p:pic>
      <p:sp>
        <p:nvSpPr>
          <p:cNvPr id="9" name="Subtitle 2">
            <a:extLst>
              <a:ext uri="{FF2B5EF4-FFF2-40B4-BE49-F238E27FC236}">
                <a16:creationId xmlns:a16="http://schemas.microsoft.com/office/drawing/2014/main" id="{C365CADA-919E-45EA-9044-6A5B6B0264FB}"/>
              </a:ext>
            </a:extLst>
          </p:cNvPr>
          <p:cNvSpPr txBox="1">
            <a:spLocks/>
          </p:cNvSpPr>
          <p:nvPr/>
        </p:nvSpPr>
        <p:spPr>
          <a:xfrm>
            <a:off x="0" y="6414408"/>
            <a:ext cx="6243885" cy="365125"/>
          </a:xfrm>
          <a:prstGeom prst="rect">
            <a:avLst/>
          </a:prstGeom>
          <a:noFill/>
          <a:ln>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a:solidFill>
                  <a:prstClr val="black"/>
                </a:solidFill>
                <a:latin typeface="Arial" panose="020B0604020202020204" pitchFamily="34" charset="0"/>
                <a:cs typeface="Arial" panose="020B0604020202020204" pitchFamily="34" charset="0"/>
              </a:rPr>
              <a:t>Indian Machine Tools Industry Report – Italian Trade Commission, OEM Update – Sep 2018</a:t>
            </a:r>
            <a:endParaRPr kumimoji="0" lang="en-I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A close up of a sign&#10;&#10;Description generated with very high confidence">
            <a:extLst>
              <a:ext uri="{FF2B5EF4-FFF2-40B4-BE49-F238E27FC236}">
                <a16:creationId xmlns:a16="http://schemas.microsoft.com/office/drawing/2014/main" id="{1469678A-8F53-4AFE-B143-DD1C22A6B1A5}"/>
              </a:ext>
            </a:extLst>
          </p:cNvPr>
          <p:cNvPicPr/>
          <p:nvPr/>
        </p:nvPicPr>
        <p:blipFill>
          <a:blip r:embed="rId3">
            <a:extLst>
              <a:ext uri="{28A0092B-C50C-407E-A947-70E740481C1C}">
                <a14:useLocalDpi xmlns:a14="http://schemas.microsoft.com/office/drawing/2010/main" val="0"/>
              </a:ext>
            </a:extLst>
          </a:blip>
          <a:stretch>
            <a:fillRect/>
          </a:stretch>
        </p:blipFill>
        <p:spPr>
          <a:xfrm>
            <a:off x="301626" y="136525"/>
            <a:ext cx="1073151" cy="844062"/>
          </a:xfrm>
          <a:prstGeom prst="rect">
            <a:avLst/>
          </a:prstGeom>
        </p:spPr>
      </p:pic>
      <p:pic>
        <p:nvPicPr>
          <p:cNvPr id="8" name="Picture 7" descr="A close up of a logo&#10;&#10;Description automatically generated">
            <a:extLst>
              <a:ext uri="{FF2B5EF4-FFF2-40B4-BE49-F238E27FC236}">
                <a16:creationId xmlns:a16="http://schemas.microsoft.com/office/drawing/2014/main" id="{B3905B9F-8CB5-4452-98D7-C4EB5DA1F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224" y="192588"/>
            <a:ext cx="803552" cy="787999"/>
          </a:xfrm>
          <a:prstGeom prst="rect">
            <a:avLst/>
          </a:prstGeom>
        </p:spPr>
      </p:pic>
      <p:pic>
        <p:nvPicPr>
          <p:cNvPr id="11" name="Image1">
            <a:extLst>
              <a:ext uri="{FF2B5EF4-FFF2-40B4-BE49-F238E27FC236}">
                <a16:creationId xmlns:a16="http://schemas.microsoft.com/office/drawing/2014/main" id="{B8609A54-5AB5-4BF9-B1F3-5D5BBAFC8213}"/>
              </a:ext>
            </a:extLst>
          </p:cNvPr>
          <p:cNvPicPr/>
          <p:nvPr/>
        </p:nvPicPr>
        <p:blipFill>
          <a:blip r:embed="rId5">
            <a:lum/>
            <a:alphaModFix/>
          </a:blip>
          <a:srcRect/>
          <a:stretch>
            <a:fillRect/>
          </a:stretch>
        </p:blipFill>
        <p:spPr>
          <a:xfrm>
            <a:off x="9787652" y="294787"/>
            <a:ext cx="1905000" cy="685800"/>
          </a:xfrm>
          <a:prstGeom prst="rect">
            <a:avLst/>
          </a:prstGeom>
        </p:spPr>
      </p:pic>
    </p:spTree>
    <p:extLst>
      <p:ext uri="{BB962C8B-B14F-4D97-AF65-F5344CB8AC3E}">
        <p14:creationId xmlns:p14="http://schemas.microsoft.com/office/powerpoint/2010/main" val="4232595522"/>
      </p:ext>
    </p:extLst>
  </p:cSld>
  <p:clrMapOvr>
    <a:masterClrMapping/>
  </p:clrMapOvr>
</p:sld>
</file>

<file path=ppt/theme/theme1.xml><?xml version="1.0" encoding="utf-8"?>
<a:theme xmlns:a="http://schemas.openxmlformats.org/drawingml/2006/main" name="3_Office Theme">
  <a:themeElements>
    <a:clrScheme name="T&amp;A Wine &amp; Gray">
      <a:dk1>
        <a:sysClr val="windowText" lastClr="000000"/>
      </a:dk1>
      <a:lt1>
        <a:sysClr val="window" lastClr="FFFFFF"/>
      </a:lt1>
      <a:dk2>
        <a:srgbClr val="990033"/>
      </a:dk2>
      <a:lt2>
        <a:srgbClr val="D8D8D8"/>
      </a:lt2>
      <a:accent1>
        <a:srgbClr val="990033"/>
      </a:accent1>
      <a:accent2>
        <a:srgbClr val="B2B2B2"/>
      </a:accent2>
      <a:accent3>
        <a:srgbClr val="969696"/>
      </a:accent3>
      <a:accent4>
        <a:srgbClr val="720026"/>
      </a:accent4>
      <a:accent5>
        <a:srgbClr val="5F5F5F"/>
      </a:accent5>
      <a:accent6>
        <a:srgbClr val="002060"/>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57102</TotalTime>
  <Words>1380</Words>
  <Application>Microsoft Office PowerPoint</Application>
  <PresentationFormat>Widescreen</PresentationFormat>
  <Paragraphs>125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Calibri</vt:lpstr>
      <vt:lpstr>Calibri Light</vt:lpstr>
      <vt:lpstr>Century Gothic</vt:lpstr>
      <vt:lpstr>Wingdings</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 and India</dc:title>
  <dc:creator>TARUN GUPTA</dc:creator>
  <cp:lastModifiedBy>Tarun Gupta</cp:lastModifiedBy>
  <cp:revision>473</cp:revision>
  <dcterms:created xsi:type="dcterms:W3CDTF">2019-10-05T16:09:33Z</dcterms:created>
  <dcterms:modified xsi:type="dcterms:W3CDTF">2020-02-02T20:01:23Z</dcterms:modified>
</cp:coreProperties>
</file>