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1509" r:id="rId3"/>
    <p:sldId id="1446" r:id="rId4"/>
    <p:sldId id="383" r:id="rId5"/>
    <p:sldId id="1506" r:id="rId6"/>
    <p:sldId id="1448" r:id="rId7"/>
    <p:sldId id="1504" r:id="rId8"/>
    <p:sldId id="1507" r:id="rId9"/>
    <p:sldId id="1508" r:id="rId10"/>
    <p:sldId id="1503" r:id="rId11"/>
    <p:sldId id="1447" r:id="rId12"/>
    <p:sldId id="1496" r:id="rId13"/>
    <p:sldId id="1497" r:id="rId14"/>
    <p:sldId id="1501" r:id="rId15"/>
    <p:sldId id="1498" r:id="rId16"/>
    <p:sldId id="3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92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702168094262862E-2"/>
          <c:w val="0.97184494741557237"/>
          <c:h val="0.716471794758472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Top 5 Firms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63</c:v>
                </c:pt>
                <c:pt idx="2">
                  <c:v>43</c:v>
                </c:pt>
                <c:pt idx="3">
                  <c:v>48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4-4BD5-B08C-FFCCF49B8D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of Top 10 Firms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</c:v>
                </c:pt>
                <c:pt idx="1">
                  <c:v>86</c:v>
                </c:pt>
                <c:pt idx="2">
                  <c:v>60</c:v>
                </c:pt>
                <c:pt idx="3">
                  <c:v>71</c:v>
                </c:pt>
                <c:pt idx="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F4-4BD5-B08C-FFCCF49B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549304"/>
        <c:axId val="349544504"/>
      </c:lineChart>
      <c:catAx>
        <c:axId val="34954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990033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9544504"/>
        <c:crosses val="autoZero"/>
        <c:auto val="1"/>
        <c:lblAlgn val="ctr"/>
        <c:lblOffset val="100"/>
        <c:noMultiLvlLbl val="0"/>
      </c:catAx>
      <c:valAx>
        <c:axId val="349544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54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469783215600966E-2"/>
          <c:y val="0.86313532814864491"/>
          <c:w val="0.85584394322245938"/>
          <c:h val="0.11878792824624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 Size (GW) &amp; Growth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FY18</c:v>
                </c:pt>
                <c:pt idx="1">
                  <c:v>FY22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C-4D42-ABF9-CEA91BF97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371000"/>
        <c:axId val="586368760"/>
      </c:barChart>
      <c:catAx>
        <c:axId val="58637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99003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368760"/>
        <c:crosses val="autoZero"/>
        <c:auto val="1"/>
        <c:lblAlgn val="ctr"/>
        <c:lblOffset val="100"/>
        <c:noMultiLvlLbl val="0"/>
      </c:catAx>
      <c:valAx>
        <c:axId val="586368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637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702168094262862E-2"/>
          <c:w val="0.97184494741557237"/>
          <c:h val="0.716471794758472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Top 5 Firms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</c:v>
                </c:pt>
                <c:pt idx="1">
                  <c:v>39</c:v>
                </c:pt>
                <c:pt idx="2">
                  <c:v>51</c:v>
                </c:pt>
                <c:pt idx="3">
                  <c:v>66</c:v>
                </c:pt>
                <c:pt idx="4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F4-4BD5-B08C-FFCCF49B8D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 of Top 10 Firms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</c:v>
                </c:pt>
                <c:pt idx="1">
                  <c:v>63</c:v>
                </c:pt>
                <c:pt idx="2">
                  <c:v>75</c:v>
                </c:pt>
                <c:pt idx="3">
                  <c:v>91</c:v>
                </c:pt>
                <c:pt idx="4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F4-4BD5-B08C-FFCCF49B8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549304"/>
        <c:axId val="349544504"/>
      </c:lineChart>
      <c:catAx>
        <c:axId val="34954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990033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9544504"/>
        <c:crosses val="autoZero"/>
        <c:auto val="1"/>
        <c:lblAlgn val="ctr"/>
        <c:lblOffset val="100"/>
        <c:noMultiLvlLbl val="0"/>
      </c:catAx>
      <c:valAx>
        <c:axId val="349544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54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469783215600966E-2"/>
          <c:y val="0.86313532814864491"/>
          <c:w val="0.85584394322245938"/>
          <c:h val="0.11878792824624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 Size (GW) &amp; Growth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FY18</c:v>
                </c:pt>
                <c:pt idx="1">
                  <c:v>FY22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C-4D42-ABF9-CEA91BF97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371000"/>
        <c:axId val="586368760"/>
      </c:barChart>
      <c:catAx>
        <c:axId val="58637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99003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368760"/>
        <c:crosses val="autoZero"/>
        <c:auto val="1"/>
        <c:lblAlgn val="ctr"/>
        <c:lblOffset val="100"/>
        <c:noMultiLvlLbl val="0"/>
      </c:catAx>
      <c:valAx>
        <c:axId val="586368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637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842D0-63D8-4D72-9B55-73700650B2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8E12BAF-DB08-480C-8A95-19854E5C025D}">
      <dgm:prSet phldrT="[Text]" custT="1"/>
      <dgm:spPr>
        <a:solidFill>
          <a:schemeClr val="bg2"/>
        </a:solidFill>
      </dgm:spPr>
      <dgm:t>
        <a:bodyPr/>
        <a:lstStyle/>
        <a:p>
          <a:endParaRPr lang="en-IN" sz="1600" dirty="0">
            <a:solidFill>
              <a:schemeClr val="tx1"/>
            </a:solidFill>
          </a:endParaRPr>
        </a:p>
        <a:p>
          <a:r>
            <a:rPr lang="en-IN" sz="1600" dirty="0">
              <a:solidFill>
                <a:schemeClr val="tx1"/>
              </a:solidFill>
            </a:rPr>
            <a:t>Total Winning Proposals</a:t>
          </a:r>
        </a:p>
        <a:p>
          <a:r>
            <a:rPr lang="en-IN" sz="1600" b="1" dirty="0">
              <a:solidFill>
                <a:schemeClr val="tx1"/>
              </a:solidFill>
            </a:rPr>
            <a:t>100</a:t>
          </a:r>
        </a:p>
      </dgm:t>
    </dgm:pt>
    <dgm:pt modelId="{46D50BAA-E860-4FD4-A655-E61964D65546}" type="parTrans" cxnId="{F57C5A84-B2D3-4E2F-A17E-4D11F944844A}">
      <dgm:prSet/>
      <dgm:spPr/>
      <dgm:t>
        <a:bodyPr/>
        <a:lstStyle/>
        <a:p>
          <a:endParaRPr lang="en-IN"/>
        </a:p>
      </dgm:t>
    </dgm:pt>
    <dgm:pt modelId="{DD35D76F-FD54-4A98-AF77-61102D9D9995}" type="sibTrans" cxnId="{F57C5A84-B2D3-4E2F-A17E-4D11F944844A}">
      <dgm:prSet/>
      <dgm:spPr/>
      <dgm:t>
        <a:bodyPr/>
        <a:lstStyle/>
        <a:p>
          <a:endParaRPr lang="en-IN"/>
        </a:p>
      </dgm:t>
    </dgm:pt>
    <dgm:pt modelId="{BD23C2CD-86F2-4433-8BAB-8649AFAA5C8D}">
      <dgm:prSet phldrT="[Text]" custT="1"/>
      <dgm:spPr/>
      <dgm:t>
        <a:bodyPr/>
        <a:lstStyle/>
        <a:p>
          <a:endParaRPr lang="en-IN" sz="1600" dirty="0"/>
        </a:p>
        <a:p>
          <a:r>
            <a:rPr lang="en-IN" sz="1600" dirty="0"/>
            <a:t>Total Urban Population Impacted</a:t>
          </a:r>
        </a:p>
        <a:p>
          <a:r>
            <a:rPr lang="en-IN" sz="1600" b="1" dirty="0"/>
            <a:t>99,630,069</a:t>
          </a:r>
        </a:p>
      </dgm:t>
    </dgm:pt>
    <dgm:pt modelId="{350514DA-059A-4C53-A07B-EF17B912DBE3}" type="parTrans" cxnId="{19D09E46-9D9B-4BD7-BF71-380CC86D7415}">
      <dgm:prSet/>
      <dgm:spPr/>
      <dgm:t>
        <a:bodyPr/>
        <a:lstStyle/>
        <a:p>
          <a:endParaRPr lang="en-IN"/>
        </a:p>
      </dgm:t>
    </dgm:pt>
    <dgm:pt modelId="{A92B33DB-CE3A-4FFE-8057-FA6E6FC8BF4B}" type="sibTrans" cxnId="{19D09E46-9D9B-4BD7-BF71-380CC86D7415}">
      <dgm:prSet/>
      <dgm:spPr/>
      <dgm:t>
        <a:bodyPr/>
        <a:lstStyle/>
        <a:p>
          <a:endParaRPr lang="en-IN"/>
        </a:p>
      </dgm:t>
    </dgm:pt>
    <dgm:pt modelId="{60B4DDE0-0202-49EC-A8A9-424740AC3621}">
      <dgm:prSet phldrT="[Text]" custT="1"/>
      <dgm:spPr/>
      <dgm:t>
        <a:bodyPr/>
        <a:lstStyle/>
        <a:p>
          <a:endParaRPr lang="en-IN" sz="1600" dirty="0"/>
        </a:p>
        <a:p>
          <a:r>
            <a:rPr lang="en-IN" sz="1600" dirty="0"/>
            <a:t>Total Cost of Projects</a:t>
          </a:r>
        </a:p>
        <a:p>
          <a:r>
            <a:rPr lang="en-IN" sz="1600" b="1" dirty="0"/>
            <a:t>USD 30 billion</a:t>
          </a:r>
        </a:p>
      </dgm:t>
    </dgm:pt>
    <dgm:pt modelId="{AA37B1DB-4997-4712-9949-FF280987D0CD}" type="parTrans" cxnId="{550FEC7E-A32F-47E8-8388-A66ABD47A59F}">
      <dgm:prSet/>
      <dgm:spPr/>
      <dgm:t>
        <a:bodyPr/>
        <a:lstStyle/>
        <a:p>
          <a:endParaRPr lang="en-IN"/>
        </a:p>
      </dgm:t>
    </dgm:pt>
    <dgm:pt modelId="{A360064C-EB72-45F7-8297-E4FA93979AD0}" type="sibTrans" cxnId="{550FEC7E-A32F-47E8-8388-A66ABD47A59F}">
      <dgm:prSet/>
      <dgm:spPr/>
      <dgm:t>
        <a:bodyPr/>
        <a:lstStyle/>
        <a:p>
          <a:endParaRPr lang="en-IN"/>
        </a:p>
      </dgm:t>
    </dgm:pt>
    <dgm:pt modelId="{F898F97B-F089-4B10-8394-E67F0C49E250}">
      <dgm:prSet phldrT="[Text]" custT="1"/>
      <dgm:spPr>
        <a:solidFill>
          <a:schemeClr val="bg2"/>
        </a:solidFill>
      </dgm:spPr>
      <dgm:t>
        <a:bodyPr/>
        <a:lstStyle/>
        <a:p>
          <a:endParaRPr lang="en-IN" sz="1600" dirty="0">
            <a:solidFill>
              <a:schemeClr val="tx1"/>
            </a:solidFill>
          </a:endParaRPr>
        </a:p>
        <a:p>
          <a:r>
            <a:rPr lang="en-IN" sz="1600" dirty="0">
              <a:solidFill>
                <a:schemeClr val="tx1"/>
              </a:solidFill>
            </a:rPr>
            <a:t>Total Area Based Development Cost</a:t>
          </a:r>
        </a:p>
        <a:p>
          <a:r>
            <a:rPr lang="en-IN" sz="1600" b="1" dirty="0">
              <a:solidFill>
                <a:schemeClr val="tx1"/>
              </a:solidFill>
            </a:rPr>
            <a:t>USD 23 billion</a:t>
          </a:r>
        </a:p>
      </dgm:t>
    </dgm:pt>
    <dgm:pt modelId="{55AEF888-2160-46E6-9B22-7312CDE5B3B7}" type="parTrans" cxnId="{2E9996DC-221E-4209-8A3C-D200F10FB468}">
      <dgm:prSet/>
      <dgm:spPr/>
      <dgm:t>
        <a:bodyPr/>
        <a:lstStyle/>
        <a:p>
          <a:endParaRPr lang="en-IN"/>
        </a:p>
      </dgm:t>
    </dgm:pt>
    <dgm:pt modelId="{9A46ED53-067E-450C-8F1D-6C069F048564}" type="sibTrans" cxnId="{2E9996DC-221E-4209-8A3C-D200F10FB468}">
      <dgm:prSet/>
      <dgm:spPr/>
      <dgm:t>
        <a:bodyPr/>
        <a:lstStyle/>
        <a:p>
          <a:endParaRPr lang="en-IN"/>
        </a:p>
      </dgm:t>
    </dgm:pt>
    <dgm:pt modelId="{6BBE34F3-2D52-49FF-A4E2-E2587FB6475F}">
      <dgm:prSet phldrT="[Text]" custT="1"/>
      <dgm:spPr>
        <a:solidFill>
          <a:schemeClr val="bg2"/>
        </a:solidFill>
      </dgm:spPr>
      <dgm:t>
        <a:bodyPr/>
        <a:lstStyle/>
        <a:p>
          <a:endParaRPr lang="en-IN" sz="1600" dirty="0"/>
        </a:p>
        <a:p>
          <a:r>
            <a:rPr lang="en-IN" sz="1600" dirty="0">
              <a:solidFill>
                <a:schemeClr val="tx1"/>
              </a:solidFill>
            </a:rPr>
            <a:t>Total Pan City Solution Cost</a:t>
          </a:r>
        </a:p>
        <a:p>
          <a:r>
            <a:rPr lang="en-IN" sz="1600" b="1" dirty="0">
              <a:solidFill>
                <a:schemeClr val="tx1"/>
              </a:solidFill>
            </a:rPr>
            <a:t>USD 5.5 billion</a:t>
          </a:r>
        </a:p>
      </dgm:t>
    </dgm:pt>
    <dgm:pt modelId="{42FC30DD-4D99-4AAB-B94B-85E0D783B98F}" type="parTrans" cxnId="{14BD3108-FF0E-4C90-960B-2050988BE65D}">
      <dgm:prSet/>
      <dgm:spPr/>
      <dgm:t>
        <a:bodyPr/>
        <a:lstStyle/>
        <a:p>
          <a:endParaRPr lang="en-IN"/>
        </a:p>
      </dgm:t>
    </dgm:pt>
    <dgm:pt modelId="{A2FEDC16-F931-4E45-BB84-F6055AF88AF7}" type="sibTrans" cxnId="{14BD3108-FF0E-4C90-960B-2050988BE65D}">
      <dgm:prSet/>
      <dgm:spPr/>
      <dgm:t>
        <a:bodyPr/>
        <a:lstStyle/>
        <a:p>
          <a:endParaRPr lang="en-IN"/>
        </a:p>
      </dgm:t>
    </dgm:pt>
    <dgm:pt modelId="{7E379DEE-AEFD-42FE-B36F-7D3D2B1A43B3}" type="pres">
      <dgm:prSet presAssocID="{AF1842D0-63D8-4D72-9B55-73700650B2E9}" presName="diagram" presStyleCnt="0">
        <dgm:presLayoutVars>
          <dgm:dir/>
          <dgm:resizeHandles val="exact"/>
        </dgm:presLayoutVars>
      </dgm:prSet>
      <dgm:spPr/>
    </dgm:pt>
    <dgm:pt modelId="{CEC92B52-FD6C-4355-80FC-A6CE594773DC}" type="pres">
      <dgm:prSet presAssocID="{A8E12BAF-DB08-480C-8A95-19854E5C025D}" presName="node" presStyleLbl="node1" presStyleIdx="0" presStyleCnt="5">
        <dgm:presLayoutVars>
          <dgm:bulletEnabled val="1"/>
        </dgm:presLayoutVars>
      </dgm:prSet>
      <dgm:spPr/>
    </dgm:pt>
    <dgm:pt modelId="{4037209C-62FF-4390-8314-F292E933FCF4}" type="pres">
      <dgm:prSet presAssocID="{DD35D76F-FD54-4A98-AF77-61102D9D9995}" presName="sibTrans" presStyleCnt="0"/>
      <dgm:spPr/>
    </dgm:pt>
    <dgm:pt modelId="{EB636383-7F5B-4239-8D9B-E52BB66503C3}" type="pres">
      <dgm:prSet presAssocID="{BD23C2CD-86F2-4433-8BAB-8649AFAA5C8D}" presName="node" presStyleLbl="node1" presStyleIdx="1" presStyleCnt="5">
        <dgm:presLayoutVars>
          <dgm:bulletEnabled val="1"/>
        </dgm:presLayoutVars>
      </dgm:prSet>
      <dgm:spPr/>
    </dgm:pt>
    <dgm:pt modelId="{52D86AAF-C06F-41F3-AECC-9CD9520B2B85}" type="pres">
      <dgm:prSet presAssocID="{A92B33DB-CE3A-4FFE-8057-FA6E6FC8BF4B}" presName="sibTrans" presStyleCnt="0"/>
      <dgm:spPr/>
    </dgm:pt>
    <dgm:pt modelId="{317F20CE-9FBC-431B-B8A1-BA73DF962A0E}" type="pres">
      <dgm:prSet presAssocID="{60B4DDE0-0202-49EC-A8A9-424740AC3621}" presName="node" presStyleLbl="node1" presStyleIdx="2" presStyleCnt="5">
        <dgm:presLayoutVars>
          <dgm:bulletEnabled val="1"/>
        </dgm:presLayoutVars>
      </dgm:prSet>
      <dgm:spPr/>
    </dgm:pt>
    <dgm:pt modelId="{5CA436FC-F51F-4803-8009-1046CFE55D37}" type="pres">
      <dgm:prSet presAssocID="{A360064C-EB72-45F7-8297-E4FA93979AD0}" presName="sibTrans" presStyleCnt="0"/>
      <dgm:spPr/>
    </dgm:pt>
    <dgm:pt modelId="{36F6F04F-A913-43AC-8DC3-38F507A548C1}" type="pres">
      <dgm:prSet presAssocID="{F898F97B-F089-4B10-8394-E67F0C49E250}" presName="node" presStyleLbl="node1" presStyleIdx="3" presStyleCnt="5" custLinFactNeighborX="-2698">
        <dgm:presLayoutVars>
          <dgm:bulletEnabled val="1"/>
        </dgm:presLayoutVars>
      </dgm:prSet>
      <dgm:spPr/>
    </dgm:pt>
    <dgm:pt modelId="{C13F5DA0-EC25-4746-A1BD-A854D9E942B8}" type="pres">
      <dgm:prSet presAssocID="{9A46ED53-067E-450C-8F1D-6C069F048564}" presName="sibTrans" presStyleCnt="0"/>
      <dgm:spPr/>
    </dgm:pt>
    <dgm:pt modelId="{861CE3DE-8E88-430B-B330-0C1595AB1598}" type="pres">
      <dgm:prSet presAssocID="{6BBE34F3-2D52-49FF-A4E2-E2587FB6475F}" presName="node" presStyleLbl="node1" presStyleIdx="4" presStyleCnt="5">
        <dgm:presLayoutVars>
          <dgm:bulletEnabled val="1"/>
        </dgm:presLayoutVars>
      </dgm:prSet>
      <dgm:spPr/>
    </dgm:pt>
  </dgm:ptLst>
  <dgm:cxnLst>
    <dgm:cxn modelId="{14BD3108-FF0E-4C90-960B-2050988BE65D}" srcId="{AF1842D0-63D8-4D72-9B55-73700650B2E9}" destId="{6BBE34F3-2D52-49FF-A4E2-E2587FB6475F}" srcOrd="4" destOrd="0" parTransId="{42FC30DD-4D99-4AAB-B94B-85E0D783B98F}" sibTransId="{A2FEDC16-F931-4E45-BB84-F6055AF88AF7}"/>
    <dgm:cxn modelId="{D4E58C12-1DFA-466C-87B5-80076AEB8A4C}" type="presOf" srcId="{6BBE34F3-2D52-49FF-A4E2-E2587FB6475F}" destId="{861CE3DE-8E88-430B-B330-0C1595AB1598}" srcOrd="0" destOrd="0" presId="urn:microsoft.com/office/officeart/2005/8/layout/default"/>
    <dgm:cxn modelId="{19D09E46-9D9B-4BD7-BF71-380CC86D7415}" srcId="{AF1842D0-63D8-4D72-9B55-73700650B2E9}" destId="{BD23C2CD-86F2-4433-8BAB-8649AFAA5C8D}" srcOrd="1" destOrd="0" parTransId="{350514DA-059A-4C53-A07B-EF17B912DBE3}" sibTransId="{A92B33DB-CE3A-4FFE-8057-FA6E6FC8BF4B}"/>
    <dgm:cxn modelId="{550FEC7E-A32F-47E8-8388-A66ABD47A59F}" srcId="{AF1842D0-63D8-4D72-9B55-73700650B2E9}" destId="{60B4DDE0-0202-49EC-A8A9-424740AC3621}" srcOrd="2" destOrd="0" parTransId="{AA37B1DB-4997-4712-9949-FF280987D0CD}" sibTransId="{A360064C-EB72-45F7-8297-E4FA93979AD0}"/>
    <dgm:cxn modelId="{F57C5A84-B2D3-4E2F-A17E-4D11F944844A}" srcId="{AF1842D0-63D8-4D72-9B55-73700650B2E9}" destId="{A8E12BAF-DB08-480C-8A95-19854E5C025D}" srcOrd="0" destOrd="0" parTransId="{46D50BAA-E860-4FD4-A655-E61964D65546}" sibTransId="{DD35D76F-FD54-4A98-AF77-61102D9D9995}"/>
    <dgm:cxn modelId="{37A68E8C-1BF9-4080-8604-9D2238D01647}" type="presOf" srcId="{F898F97B-F089-4B10-8394-E67F0C49E250}" destId="{36F6F04F-A913-43AC-8DC3-38F507A548C1}" srcOrd="0" destOrd="0" presId="urn:microsoft.com/office/officeart/2005/8/layout/default"/>
    <dgm:cxn modelId="{B4A94096-AE75-4BEC-8BF9-5D23E582FC03}" type="presOf" srcId="{A8E12BAF-DB08-480C-8A95-19854E5C025D}" destId="{CEC92B52-FD6C-4355-80FC-A6CE594773DC}" srcOrd="0" destOrd="0" presId="urn:microsoft.com/office/officeart/2005/8/layout/default"/>
    <dgm:cxn modelId="{2E9996DC-221E-4209-8A3C-D200F10FB468}" srcId="{AF1842D0-63D8-4D72-9B55-73700650B2E9}" destId="{F898F97B-F089-4B10-8394-E67F0C49E250}" srcOrd="3" destOrd="0" parTransId="{55AEF888-2160-46E6-9B22-7312CDE5B3B7}" sibTransId="{9A46ED53-067E-450C-8F1D-6C069F048564}"/>
    <dgm:cxn modelId="{20C241F2-588D-4633-A1CE-38D21BFC5575}" type="presOf" srcId="{BD23C2CD-86F2-4433-8BAB-8649AFAA5C8D}" destId="{EB636383-7F5B-4239-8D9B-E52BB66503C3}" srcOrd="0" destOrd="0" presId="urn:microsoft.com/office/officeart/2005/8/layout/default"/>
    <dgm:cxn modelId="{884678F3-0788-4CE8-9F0F-129F3442B251}" type="presOf" srcId="{60B4DDE0-0202-49EC-A8A9-424740AC3621}" destId="{317F20CE-9FBC-431B-B8A1-BA73DF962A0E}" srcOrd="0" destOrd="0" presId="urn:microsoft.com/office/officeart/2005/8/layout/default"/>
    <dgm:cxn modelId="{AFA580F7-024F-426F-B542-FBD0F142699F}" type="presOf" srcId="{AF1842D0-63D8-4D72-9B55-73700650B2E9}" destId="{7E379DEE-AEFD-42FE-B36F-7D3D2B1A43B3}" srcOrd="0" destOrd="0" presId="urn:microsoft.com/office/officeart/2005/8/layout/default"/>
    <dgm:cxn modelId="{7152BE37-DE62-4ED8-8A4B-F4A68CFDA505}" type="presParOf" srcId="{7E379DEE-AEFD-42FE-B36F-7D3D2B1A43B3}" destId="{CEC92B52-FD6C-4355-80FC-A6CE594773DC}" srcOrd="0" destOrd="0" presId="urn:microsoft.com/office/officeart/2005/8/layout/default"/>
    <dgm:cxn modelId="{7A020964-AF44-4474-9BE5-50D3C63D37B0}" type="presParOf" srcId="{7E379DEE-AEFD-42FE-B36F-7D3D2B1A43B3}" destId="{4037209C-62FF-4390-8314-F292E933FCF4}" srcOrd="1" destOrd="0" presId="urn:microsoft.com/office/officeart/2005/8/layout/default"/>
    <dgm:cxn modelId="{2897910F-20A3-4924-A11A-520C3DF005CC}" type="presParOf" srcId="{7E379DEE-AEFD-42FE-B36F-7D3D2B1A43B3}" destId="{EB636383-7F5B-4239-8D9B-E52BB66503C3}" srcOrd="2" destOrd="0" presId="urn:microsoft.com/office/officeart/2005/8/layout/default"/>
    <dgm:cxn modelId="{B3C8A316-AAA9-4890-BD07-21ECFDF77972}" type="presParOf" srcId="{7E379DEE-AEFD-42FE-B36F-7D3D2B1A43B3}" destId="{52D86AAF-C06F-41F3-AECC-9CD9520B2B85}" srcOrd="3" destOrd="0" presId="urn:microsoft.com/office/officeart/2005/8/layout/default"/>
    <dgm:cxn modelId="{F7544EAB-4246-498B-86ED-737FD2BACA0F}" type="presParOf" srcId="{7E379DEE-AEFD-42FE-B36F-7D3D2B1A43B3}" destId="{317F20CE-9FBC-431B-B8A1-BA73DF962A0E}" srcOrd="4" destOrd="0" presId="urn:microsoft.com/office/officeart/2005/8/layout/default"/>
    <dgm:cxn modelId="{6F3B5BE1-52E4-4397-9F84-7E0FAC490E80}" type="presParOf" srcId="{7E379DEE-AEFD-42FE-B36F-7D3D2B1A43B3}" destId="{5CA436FC-F51F-4803-8009-1046CFE55D37}" srcOrd="5" destOrd="0" presId="urn:microsoft.com/office/officeart/2005/8/layout/default"/>
    <dgm:cxn modelId="{F9C783F9-5C86-4193-BB49-5F6FA2307F9A}" type="presParOf" srcId="{7E379DEE-AEFD-42FE-B36F-7D3D2B1A43B3}" destId="{36F6F04F-A913-43AC-8DC3-38F507A548C1}" srcOrd="6" destOrd="0" presId="urn:microsoft.com/office/officeart/2005/8/layout/default"/>
    <dgm:cxn modelId="{EB19E94B-12D9-4F24-9610-E2A82708E857}" type="presParOf" srcId="{7E379DEE-AEFD-42FE-B36F-7D3D2B1A43B3}" destId="{C13F5DA0-EC25-4746-A1BD-A854D9E942B8}" srcOrd="7" destOrd="0" presId="urn:microsoft.com/office/officeart/2005/8/layout/default"/>
    <dgm:cxn modelId="{3D54DA51-8B48-4CB7-9162-ADE3A52A129E}" type="presParOf" srcId="{7E379DEE-AEFD-42FE-B36F-7D3D2B1A43B3}" destId="{861CE3DE-8E88-430B-B330-0C1595AB15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7B675-7300-45C9-B678-9250050D114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58DECE1-D30F-4BCE-8481-7F3917C3DABA}">
      <dgm:prSet phldrT="[Text]"/>
      <dgm:spPr/>
      <dgm:t>
        <a:bodyPr/>
        <a:lstStyle/>
        <a:p>
          <a:r>
            <a:rPr lang="en-IN" b="1">
              <a:solidFill>
                <a:schemeClr val="tx1"/>
              </a:solidFill>
            </a:rPr>
            <a:t>Smart Solutions</a:t>
          </a:r>
          <a:endParaRPr lang="en-IN" b="1" dirty="0">
            <a:solidFill>
              <a:schemeClr val="tx1"/>
            </a:solidFill>
          </a:endParaRPr>
        </a:p>
      </dgm:t>
    </dgm:pt>
    <dgm:pt modelId="{6E117E5B-2C81-4519-AD04-9DE3DCF7B5D7}" type="parTrans" cxnId="{0108F58B-F4D6-4AFA-8CCE-1A197CAD33EB}">
      <dgm:prSet/>
      <dgm:spPr/>
      <dgm:t>
        <a:bodyPr/>
        <a:lstStyle/>
        <a:p>
          <a:endParaRPr lang="en-IN"/>
        </a:p>
      </dgm:t>
    </dgm:pt>
    <dgm:pt modelId="{E0AFD5F7-3F58-4B9B-AC2E-2126205F6E44}" type="sibTrans" cxnId="{0108F58B-F4D6-4AFA-8CCE-1A197CAD33EB}">
      <dgm:prSet/>
      <dgm:spPr/>
      <dgm:t>
        <a:bodyPr/>
        <a:lstStyle/>
        <a:p>
          <a:endParaRPr lang="en-IN"/>
        </a:p>
      </dgm:t>
    </dgm:pt>
    <dgm:pt modelId="{2B8F93FE-79AF-48AF-A314-E90848E250D1}">
      <dgm:prSet phldrT="[Text]" custT="1"/>
      <dgm:spPr/>
      <dgm:t>
        <a:bodyPr/>
        <a:lstStyle/>
        <a:p>
          <a:pPr algn="l">
            <a:buNone/>
          </a:pPr>
          <a:r>
            <a:rPr lang="en-IN" sz="1600" b="1" dirty="0"/>
            <a:t>Energy Management</a:t>
          </a:r>
        </a:p>
        <a:p>
          <a:pPr algn="l">
            <a:buFont typeface="Wingdings" panose="05000000000000000000" pitchFamily="2" charset="2"/>
            <a:buChar char="Ø"/>
          </a:pPr>
          <a:r>
            <a:rPr lang="en-IN" sz="1600" dirty="0"/>
            <a:t>Smart Meters</a:t>
          </a:r>
        </a:p>
        <a:p>
          <a:pPr algn="l">
            <a:buNone/>
          </a:pPr>
          <a:r>
            <a:rPr lang="en-IN" sz="1600" dirty="0"/>
            <a:t>Renewable Energy</a:t>
          </a:r>
        </a:p>
        <a:p>
          <a:pPr algn="l">
            <a:buNone/>
          </a:pPr>
          <a:r>
            <a:rPr lang="en-IN" sz="1600" dirty="0"/>
            <a:t>Green Buildings</a:t>
          </a:r>
        </a:p>
      </dgm:t>
    </dgm:pt>
    <dgm:pt modelId="{4F33E865-0CD8-4D03-B4D3-EC8F98A3A417}" type="parTrans" cxnId="{A0E55C34-4DDD-4050-B555-0E52A811379B}">
      <dgm:prSet/>
      <dgm:spPr/>
      <dgm:t>
        <a:bodyPr/>
        <a:lstStyle/>
        <a:p>
          <a:endParaRPr lang="en-IN"/>
        </a:p>
      </dgm:t>
    </dgm:pt>
    <dgm:pt modelId="{3A889140-2CCE-4101-A8FB-35D0198290CB}" type="sibTrans" cxnId="{A0E55C34-4DDD-4050-B555-0E52A811379B}">
      <dgm:prSet/>
      <dgm:spPr/>
      <dgm:t>
        <a:bodyPr/>
        <a:lstStyle/>
        <a:p>
          <a:endParaRPr lang="en-IN"/>
        </a:p>
      </dgm:t>
    </dgm:pt>
    <dgm:pt modelId="{6376F48F-13CB-4C97-AAB5-A320E6064125}">
      <dgm:prSet phldrT="[Text]" custT="1"/>
      <dgm:spPr>
        <a:solidFill>
          <a:schemeClr val="bg2"/>
        </a:solidFill>
      </dgm:spPr>
      <dgm:t>
        <a:bodyPr/>
        <a:lstStyle/>
        <a:p>
          <a:pPr algn="r"/>
          <a:endParaRPr lang="en-IN" sz="1600" b="1"/>
        </a:p>
        <a:p>
          <a:pPr algn="r"/>
          <a:r>
            <a:rPr lang="en-IN" sz="1600" b="1">
              <a:solidFill>
                <a:schemeClr val="tx1"/>
              </a:solidFill>
            </a:rPr>
            <a:t>Urban Mobility</a:t>
          </a:r>
        </a:p>
        <a:p>
          <a:pPr algn="r"/>
          <a:r>
            <a:rPr lang="en-IN" sz="1600">
              <a:solidFill>
                <a:schemeClr val="tx1"/>
              </a:solidFill>
            </a:rPr>
            <a:t>Smart Parking</a:t>
          </a:r>
        </a:p>
        <a:p>
          <a:pPr algn="r"/>
          <a:r>
            <a:rPr lang="en-IN" sz="1600">
              <a:solidFill>
                <a:schemeClr val="tx1"/>
              </a:solidFill>
            </a:rPr>
            <a:t>Intelligent Traffic Management</a:t>
          </a:r>
        </a:p>
        <a:p>
          <a:pPr algn="r"/>
          <a:r>
            <a:rPr lang="en-IN" sz="1600">
              <a:solidFill>
                <a:schemeClr val="tx1"/>
              </a:solidFill>
            </a:rPr>
            <a:t>Integrated Multi  Modal Transport</a:t>
          </a:r>
          <a:endParaRPr lang="en-IN" sz="1600" dirty="0">
            <a:solidFill>
              <a:schemeClr val="tx1"/>
            </a:solidFill>
          </a:endParaRPr>
        </a:p>
      </dgm:t>
    </dgm:pt>
    <dgm:pt modelId="{9113EB76-AB43-4807-BCB2-C6862CE64B07}" type="parTrans" cxnId="{696B7624-932A-42D0-B5A0-C4547957974D}">
      <dgm:prSet/>
      <dgm:spPr/>
      <dgm:t>
        <a:bodyPr/>
        <a:lstStyle/>
        <a:p>
          <a:endParaRPr lang="en-IN"/>
        </a:p>
      </dgm:t>
    </dgm:pt>
    <dgm:pt modelId="{83CB1601-867B-4D0A-A9D6-A886D22DEC5B}" type="sibTrans" cxnId="{696B7624-932A-42D0-B5A0-C4547957974D}">
      <dgm:prSet/>
      <dgm:spPr/>
      <dgm:t>
        <a:bodyPr/>
        <a:lstStyle/>
        <a:p>
          <a:endParaRPr lang="en-IN"/>
        </a:p>
      </dgm:t>
    </dgm:pt>
    <dgm:pt modelId="{8ED93F9F-6D47-4BD8-8648-5313F1F3DAB6}">
      <dgm:prSet phldrT="[Text]"/>
      <dgm:spPr>
        <a:solidFill>
          <a:schemeClr val="bg2"/>
        </a:solidFill>
      </dgm:spPr>
      <dgm:t>
        <a:bodyPr/>
        <a:lstStyle/>
        <a:p>
          <a:pPr algn="l"/>
          <a:r>
            <a:rPr lang="en-IN" b="1">
              <a:solidFill>
                <a:schemeClr val="tx1"/>
              </a:solidFill>
            </a:rPr>
            <a:t>Waste Management </a:t>
          </a:r>
        </a:p>
        <a:p>
          <a:pPr algn="l"/>
          <a:r>
            <a:rPr lang="en-IN">
              <a:solidFill>
                <a:schemeClr val="tx1"/>
              </a:solidFill>
            </a:rPr>
            <a:t>Waste to Energy &amp; Fuel</a:t>
          </a:r>
        </a:p>
        <a:p>
          <a:pPr algn="l"/>
          <a:r>
            <a:rPr lang="en-IN">
              <a:solidFill>
                <a:schemeClr val="tx1"/>
              </a:solidFill>
            </a:rPr>
            <a:t>Waste to Compost</a:t>
          </a:r>
        </a:p>
        <a:p>
          <a:pPr algn="l"/>
          <a:r>
            <a:rPr lang="en-IN">
              <a:solidFill>
                <a:schemeClr val="tx1"/>
              </a:solidFill>
            </a:rPr>
            <a:t>Treatment of Waste Water</a:t>
          </a:r>
          <a:endParaRPr lang="en-IN" dirty="0">
            <a:solidFill>
              <a:schemeClr val="tx1"/>
            </a:solidFill>
          </a:endParaRPr>
        </a:p>
      </dgm:t>
    </dgm:pt>
    <dgm:pt modelId="{17FA91CE-6108-423E-9900-F8CF48D8918D}" type="parTrans" cxnId="{2C41A3FF-4540-4BF4-8B05-489B053B133D}">
      <dgm:prSet/>
      <dgm:spPr/>
      <dgm:t>
        <a:bodyPr/>
        <a:lstStyle/>
        <a:p>
          <a:endParaRPr lang="en-IN"/>
        </a:p>
      </dgm:t>
    </dgm:pt>
    <dgm:pt modelId="{88C01B22-3710-48A6-BF73-7BD53E9C280A}" type="sibTrans" cxnId="{2C41A3FF-4540-4BF4-8B05-489B053B133D}">
      <dgm:prSet/>
      <dgm:spPr/>
      <dgm:t>
        <a:bodyPr/>
        <a:lstStyle/>
        <a:p>
          <a:endParaRPr lang="en-IN"/>
        </a:p>
      </dgm:t>
    </dgm:pt>
    <dgm:pt modelId="{9F64F7A7-2696-4C5B-8936-9C303111E608}">
      <dgm:prSet phldrT="[Text]"/>
      <dgm:spPr/>
      <dgm:t>
        <a:bodyPr/>
        <a:lstStyle/>
        <a:p>
          <a:pPr algn="r"/>
          <a:r>
            <a:rPr lang="en-IN" b="1" dirty="0"/>
            <a:t>Water Management</a:t>
          </a:r>
        </a:p>
        <a:p>
          <a:pPr algn="r"/>
          <a:r>
            <a:rPr lang="en-IN" dirty="0"/>
            <a:t>Smart Meters</a:t>
          </a:r>
        </a:p>
        <a:p>
          <a:pPr algn="r"/>
          <a:r>
            <a:rPr lang="en-IN" dirty="0"/>
            <a:t>Leakage Identification</a:t>
          </a:r>
        </a:p>
        <a:p>
          <a:pPr algn="r"/>
          <a:r>
            <a:rPr lang="en-IN" dirty="0"/>
            <a:t>Water Quality Monitoring</a:t>
          </a:r>
        </a:p>
      </dgm:t>
    </dgm:pt>
    <dgm:pt modelId="{2AEECA13-1869-4169-819D-1CAEFA62EDAA}" type="parTrans" cxnId="{A998A878-230F-4B43-AC13-FCE8339F4D6F}">
      <dgm:prSet/>
      <dgm:spPr/>
      <dgm:t>
        <a:bodyPr/>
        <a:lstStyle/>
        <a:p>
          <a:endParaRPr lang="en-IN"/>
        </a:p>
      </dgm:t>
    </dgm:pt>
    <dgm:pt modelId="{58D7D64D-321D-4C9E-A45D-EB94BE675F9C}" type="sibTrans" cxnId="{A998A878-230F-4B43-AC13-FCE8339F4D6F}">
      <dgm:prSet/>
      <dgm:spPr/>
      <dgm:t>
        <a:bodyPr/>
        <a:lstStyle/>
        <a:p>
          <a:endParaRPr lang="en-IN"/>
        </a:p>
      </dgm:t>
    </dgm:pt>
    <dgm:pt modelId="{C58C0819-E8C0-429C-BB36-626FFCF97230}" type="pres">
      <dgm:prSet presAssocID="{AFF7B675-7300-45C9-B678-9250050D114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82AE92-DEC4-4F26-B8F9-4410E383FA54}" type="pres">
      <dgm:prSet presAssocID="{AFF7B675-7300-45C9-B678-9250050D1149}" presName="matrix" presStyleCnt="0"/>
      <dgm:spPr/>
    </dgm:pt>
    <dgm:pt modelId="{E956F937-2B44-44C0-BF96-B0C7D0BF5F92}" type="pres">
      <dgm:prSet presAssocID="{AFF7B675-7300-45C9-B678-9250050D1149}" presName="tile1" presStyleLbl="node1" presStyleIdx="0" presStyleCnt="4"/>
      <dgm:spPr/>
    </dgm:pt>
    <dgm:pt modelId="{4D938C35-BCAD-40C0-BE38-FEE71B13C69A}" type="pres">
      <dgm:prSet presAssocID="{AFF7B675-7300-45C9-B678-9250050D114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834C06-8BD3-4CD7-AE47-CBD0270ABB2A}" type="pres">
      <dgm:prSet presAssocID="{AFF7B675-7300-45C9-B678-9250050D1149}" presName="tile2" presStyleLbl="node1" presStyleIdx="1" presStyleCnt="4"/>
      <dgm:spPr/>
    </dgm:pt>
    <dgm:pt modelId="{A5B413B2-FED6-43EE-8D7C-274DFE76B3EB}" type="pres">
      <dgm:prSet presAssocID="{AFF7B675-7300-45C9-B678-9250050D114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B74E04-8738-433F-9304-BC7E28C85EF3}" type="pres">
      <dgm:prSet presAssocID="{AFF7B675-7300-45C9-B678-9250050D1149}" presName="tile3" presStyleLbl="node1" presStyleIdx="2" presStyleCnt="4"/>
      <dgm:spPr/>
    </dgm:pt>
    <dgm:pt modelId="{FE195EA0-243E-461D-B471-68897554CC5D}" type="pres">
      <dgm:prSet presAssocID="{AFF7B675-7300-45C9-B678-9250050D114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D4BDDE-722B-4C25-932C-9E5C31FA48BA}" type="pres">
      <dgm:prSet presAssocID="{AFF7B675-7300-45C9-B678-9250050D1149}" presName="tile4" presStyleLbl="node1" presStyleIdx="3" presStyleCnt="4"/>
      <dgm:spPr/>
    </dgm:pt>
    <dgm:pt modelId="{B9FD3A47-4501-4613-A4C9-4E0014FB4D6C}" type="pres">
      <dgm:prSet presAssocID="{AFF7B675-7300-45C9-B678-9250050D114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81A7B16-A71B-4BA3-9E5F-041062D55CFE}" type="pres">
      <dgm:prSet presAssocID="{AFF7B675-7300-45C9-B678-9250050D114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E964B05-8173-46B5-8CFE-0CAEE06D58FB}" type="presOf" srcId="{8ED93F9F-6D47-4BD8-8648-5313F1F3DAB6}" destId="{F5B74E04-8738-433F-9304-BC7E28C85EF3}" srcOrd="0" destOrd="0" presId="urn:microsoft.com/office/officeart/2005/8/layout/matrix1"/>
    <dgm:cxn modelId="{696B7624-932A-42D0-B5A0-C4547957974D}" srcId="{358DECE1-D30F-4BCE-8481-7F3917C3DABA}" destId="{6376F48F-13CB-4C97-AAB5-A320E6064125}" srcOrd="1" destOrd="0" parTransId="{9113EB76-AB43-4807-BCB2-C6862CE64B07}" sibTransId="{83CB1601-867B-4D0A-A9D6-A886D22DEC5B}"/>
    <dgm:cxn modelId="{A0E55C34-4DDD-4050-B555-0E52A811379B}" srcId="{358DECE1-D30F-4BCE-8481-7F3917C3DABA}" destId="{2B8F93FE-79AF-48AF-A314-E90848E250D1}" srcOrd="0" destOrd="0" parTransId="{4F33E865-0CD8-4D03-B4D3-EC8F98A3A417}" sibTransId="{3A889140-2CCE-4101-A8FB-35D0198290CB}"/>
    <dgm:cxn modelId="{97D93044-36ED-4425-9A97-64FEA292548A}" type="presOf" srcId="{8ED93F9F-6D47-4BD8-8648-5313F1F3DAB6}" destId="{FE195EA0-243E-461D-B471-68897554CC5D}" srcOrd="1" destOrd="0" presId="urn:microsoft.com/office/officeart/2005/8/layout/matrix1"/>
    <dgm:cxn modelId="{FCCBB56A-98CA-498C-BBF7-874CB3C655F6}" type="presOf" srcId="{6376F48F-13CB-4C97-AAB5-A320E6064125}" destId="{A5B413B2-FED6-43EE-8D7C-274DFE76B3EB}" srcOrd="1" destOrd="0" presId="urn:microsoft.com/office/officeart/2005/8/layout/matrix1"/>
    <dgm:cxn modelId="{C9FA384F-6894-4966-A9EB-8D9BAFA8E71A}" type="presOf" srcId="{2B8F93FE-79AF-48AF-A314-E90848E250D1}" destId="{E956F937-2B44-44C0-BF96-B0C7D0BF5F92}" srcOrd="0" destOrd="0" presId="urn:microsoft.com/office/officeart/2005/8/layout/matrix1"/>
    <dgm:cxn modelId="{A998A878-230F-4B43-AC13-FCE8339F4D6F}" srcId="{358DECE1-D30F-4BCE-8481-7F3917C3DABA}" destId="{9F64F7A7-2696-4C5B-8936-9C303111E608}" srcOrd="3" destOrd="0" parTransId="{2AEECA13-1869-4169-819D-1CAEFA62EDAA}" sibTransId="{58D7D64D-321D-4C9E-A45D-EB94BE675F9C}"/>
    <dgm:cxn modelId="{68486783-855A-4199-9A63-3AB23C32716D}" type="presOf" srcId="{6376F48F-13CB-4C97-AAB5-A320E6064125}" destId="{9B834C06-8BD3-4CD7-AE47-CBD0270ABB2A}" srcOrd="0" destOrd="0" presId="urn:microsoft.com/office/officeart/2005/8/layout/matrix1"/>
    <dgm:cxn modelId="{0108F58B-F4D6-4AFA-8CCE-1A197CAD33EB}" srcId="{AFF7B675-7300-45C9-B678-9250050D1149}" destId="{358DECE1-D30F-4BCE-8481-7F3917C3DABA}" srcOrd="0" destOrd="0" parTransId="{6E117E5B-2C81-4519-AD04-9DE3DCF7B5D7}" sibTransId="{E0AFD5F7-3F58-4B9B-AC2E-2126205F6E44}"/>
    <dgm:cxn modelId="{9239938C-3950-4AE9-BCA3-829F0EF9E187}" type="presOf" srcId="{358DECE1-D30F-4BCE-8481-7F3917C3DABA}" destId="{E81A7B16-A71B-4BA3-9E5F-041062D55CFE}" srcOrd="0" destOrd="0" presId="urn:microsoft.com/office/officeart/2005/8/layout/matrix1"/>
    <dgm:cxn modelId="{EA48FD8E-58FF-49A8-AF92-0D63DC2FC55F}" type="presOf" srcId="{9F64F7A7-2696-4C5B-8936-9C303111E608}" destId="{B9FD3A47-4501-4613-A4C9-4E0014FB4D6C}" srcOrd="1" destOrd="0" presId="urn:microsoft.com/office/officeart/2005/8/layout/matrix1"/>
    <dgm:cxn modelId="{52B61B9D-6E3D-431D-8891-8D4B23CD07D3}" type="presOf" srcId="{9F64F7A7-2696-4C5B-8936-9C303111E608}" destId="{08D4BDDE-722B-4C25-932C-9E5C31FA48BA}" srcOrd="0" destOrd="0" presId="urn:microsoft.com/office/officeart/2005/8/layout/matrix1"/>
    <dgm:cxn modelId="{2CC353CA-87D3-4D41-95F5-0D49633EA07E}" type="presOf" srcId="{AFF7B675-7300-45C9-B678-9250050D1149}" destId="{C58C0819-E8C0-429C-BB36-626FFCF97230}" srcOrd="0" destOrd="0" presId="urn:microsoft.com/office/officeart/2005/8/layout/matrix1"/>
    <dgm:cxn modelId="{D77C8ADE-57B8-4136-8159-99F619B5443C}" type="presOf" srcId="{2B8F93FE-79AF-48AF-A314-E90848E250D1}" destId="{4D938C35-BCAD-40C0-BE38-FEE71B13C69A}" srcOrd="1" destOrd="0" presId="urn:microsoft.com/office/officeart/2005/8/layout/matrix1"/>
    <dgm:cxn modelId="{2C41A3FF-4540-4BF4-8B05-489B053B133D}" srcId="{358DECE1-D30F-4BCE-8481-7F3917C3DABA}" destId="{8ED93F9F-6D47-4BD8-8648-5313F1F3DAB6}" srcOrd="2" destOrd="0" parTransId="{17FA91CE-6108-423E-9900-F8CF48D8918D}" sibTransId="{88C01B22-3710-48A6-BF73-7BD53E9C280A}"/>
    <dgm:cxn modelId="{A7E45D3E-D40A-4D3F-8C38-E66AC5FF86C3}" type="presParOf" srcId="{C58C0819-E8C0-429C-BB36-626FFCF97230}" destId="{2282AE92-DEC4-4F26-B8F9-4410E383FA54}" srcOrd="0" destOrd="0" presId="urn:microsoft.com/office/officeart/2005/8/layout/matrix1"/>
    <dgm:cxn modelId="{222721BD-1673-43B9-BB4A-03B294B2EE19}" type="presParOf" srcId="{2282AE92-DEC4-4F26-B8F9-4410E383FA54}" destId="{E956F937-2B44-44C0-BF96-B0C7D0BF5F92}" srcOrd="0" destOrd="0" presId="urn:microsoft.com/office/officeart/2005/8/layout/matrix1"/>
    <dgm:cxn modelId="{9E6FE859-262D-4BBF-9DC1-7376FD415115}" type="presParOf" srcId="{2282AE92-DEC4-4F26-B8F9-4410E383FA54}" destId="{4D938C35-BCAD-40C0-BE38-FEE71B13C69A}" srcOrd="1" destOrd="0" presId="urn:microsoft.com/office/officeart/2005/8/layout/matrix1"/>
    <dgm:cxn modelId="{F292A16E-1983-4B73-9927-087FBA849850}" type="presParOf" srcId="{2282AE92-DEC4-4F26-B8F9-4410E383FA54}" destId="{9B834C06-8BD3-4CD7-AE47-CBD0270ABB2A}" srcOrd="2" destOrd="0" presId="urn:microsoft.com/office/officeart/2005/8/layout/matrix1"/>
    <dgm:cxn modelId="{E4202AFA-2B58-48F8-BDBD-7E9580D73420}" type="presParOf" srcId="{2282AE92-DEC4-4F26-B8F9-4410E383FA54}" destId="{A5B413B2-FED6-43EE-8D7C-274DFE76B3EB}" srcOrd="3" destOrd="0" presId="urn:microsoft.com/office/officeart/2005/8/layout/matrix1"/>
    <dgm:cxn modelId="{58C3AAE2-3DAE-4151-9E6B-8F6EFDFA7218}" type="presParOf" srcId="{2282AE92-DEC4-4F26-B8F9-4410E383FA54}" destId="{F5B74E04-8738-433F-9304-BC7E28C85EF3}" srcOrd="4" destOrd="0" presId="urn:microsoft.com/office/officeart/2005/8/layout/matrix1"/>
    <dgm:cxn modelId="{20B57850-A1C8-40C4-93C1-0109070A2A44}" type="presParOf" srcId="{2282AE92-DEC4-4F26-B8F9-4410E383FA54}" destId="{FE195EA0-243E-461D-B471-68897554CC5D}" srcOrd="5" destOrd="0" presId="urn:microsoft.com/office/officeart/2005/8/layout/matrix1"/>
    <dgm:cxn modelId="{26FC412B-3C46-4231-A05F-32AA9274EE02}" type="presParOf" srcId="{2282AE92-DEC4-4F26-B8F9-4410E383FA54}" destId="{08D4BDDE-722B-4C25-932C-9E5C31FA48BA}" srcOrd="6" destOrd="0" presId="urn:microsoft.com/office/officeart/2005/8/layout/matrix1"/>
    <dgm:cxn modelId="{CF188B55-5ED3-410F-9CDC-B0D30E1284CF}" type="presParOf" srcId="{2282AE92-DEC4-4F26-B8F9-4410E383FA54}" destId="{B9FD3A47-4501-4613-A4C9-4E0014FB4D6C}" srcOrd="7" destOrd="0" presId="urn:microsoft.com/office/officeart/2005/8/layout/matrix1"/>
    <dgm:cxn modelId="{25805D19-6AC3-4A89-9DAC-A214B3306BC1}" type="presParOf" srcId="{C58C0819-E8C0-429C-BB36-626FFCF97230}" destId="{E81A7B16-A71B-4BA3-9E5F-041062D55CFE}" srcOrd="1" destOrd="0" presId="urn:microsoft.com/office/officeart/2005/8/layout/matrix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734B3-C619-4C61-8B37-93894B0029F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5877396-5D7B-490D-971C-7E7682030FBF}">
      <dgm:prSet phldrT="[Text]" custT="1"/>
      <dgm:spPr/>
      <dgm:t>
        <a:bodyPr/>
        <a:lstStyle/>
        <a:p>
          <a:r>
            <a:rPr lang="en-IN" sz="1600" b="1" dirty="0"/>
            <a:t>Smart Energy</a:t>
          </a:r>
        </a:p>
        <a:p>
          <a:r>
            <a:rPr lang="en-IN" sz="1600" b="0" dirty="0"/>
            <a:t>Smart Meters</a:t>
          </a:r>
        </a:p>
        <a:p>
          <a:r>
            <a:rPr lang="en-IN" sz="1600" b="0" dirty="0"/>
            <a:t>Co-Generation</a:t>
          </a:r>
        </a:p>
      </dgm:t>
    </dgm:pt>
    <dgm:pt modelId="{3179D5B9-0AD0-4E6A-94EC-BB16854939AA}" type="parTrans" cxnId="{E00F9504-E621-44B4-812E-C988B14D2D3E}">
      <dgm:prSet/>
      <dgm:spPr/>
      <dgm:t>
        <a:bodyPr/>
        <a:lstStyle/>
        <a:p>
          <a:endParaRPr lang="en-IN"/>
        </a:p>
      </dgm:t>
    </dgm:pt>
    <dgm:pt modelId="{25657304-9ECA-463A-A4A0-F49992C63EB5}" type="sibTrans" cxnId="{E00F9504-E621-44B4-812E-C988B14D2D3E}">
      <dgm:prSet/>
      <dgm:spPr/>
      <dgm:t>
        <a:bodyPr/>
        <a:lstStyle/>
        <a:p>
          <a:endParaRPr lang="en-IN"/>
        </a:p>
      </dgm:t>
    </dgm:pt>
    <dgm:pt modelId="{C3111A8E-A97E-4863-B33C-F034C796B10C}">
      <dgm:prSet phldrT="[Text]" custT="1"/>
      <dgm:spPr/>
      <dgm:t>
        <a:bodyPr/>
        <a:lstStyle/>
        <a:p>
          <a:endParaRPr lang="en-IN" sz="1600" b="1" dirty="0"/>
        </a:p>
        <a:p>
          <a:endParaRPr lang="en-IN" sz="1600" b="1" dirty="0"/>
        </a:p>
        <a:p>
          <a:r>
            <a:rPr lang="en-IN" sz="1600" b="1" dirty="0"/>
            <a:t>Smart Waste Management</a:t>
          </a:r>
        </a:p>
        <a:p>
          <a:r>
            <a:rPr lang="en-IN" sz="1600" b="0" dirty="0"/>
            <a:t>Waste to Energy Technology</a:t>
          </a:r>
          <a:endParaRPr lang="en-IN" sz="1600" b="1" dirty="0"/>
        </a:p>
        <a:p>
          <a:endParaRPr lang="en-IN" sz="1700" dirty="0"/>
        </a:p>
      </dgm:t>
    </dgm:pt>
    <dgm:pt modelId="{077C5101-9004-45BC-9264-48B624C6E577}" type="parTrans" cxnId="{554BF2BC-8BD6-4D22-A7E6-ABBC66EF13F1}">
      <dgm:prSet/>
      <dgm:spPr/>
      <dgm:t>
        <a:bodyPr/>
        <a:lstStyle/>
        <a:p>
          <a:endParaRPr lang="en-IN"/>
        </a:p>
      </dgm:t>
    </dgm:pt>
    <dgm:pt modelId="{9FC2C51C-CB21-459E-A8FF-863DF93647DA}" type="sibTrans" cxnId="{554BF2BC-8BD6-4D22-A7E6-ABBC66EF13F1}">
      <dgm:prSet/>
      <dgm:spPr/>
      <dgm:t>
        <a:bodyPr/>
        <a:lstStyle/>
        <a:p>
          <a:endParaRPr lang="en-IN"/>
        </a:p>
      </dgm:t>
    </dgm:pt>
    <dgm:pt modelId="{AA2933F3-C038-4AF7-AE50-2E4F1F9DE8C0}">
      <dgm:prSet phldrT="[Text]" custT="1"/>
      <dgm:spPr/>
      <dgm:t>
        <a:bodyPr/>
        <a:lstStyle/>
        <a:p>
          <a:r>
            <a:rPr lang="en-IN" sz="1600" b="1" dirty="0"/>
            <a:t>Smart Building</a:t>
          </a:r>
        </a:p>
        <a:p>
          <a:r>
            <a:rPr lang="en-IN" sz="1600" b="0" dirty="0"/>
            <a:t>Green Buildings</a:t>
          </a:r>
        </a:p>
      </dgm:t>
    </dgm:pt>
    <dgm:pt modelId="{D34A5D0A-59B9-4BD2-8FA5-18FA9C999B9C}" type="parTrans" cxnId="{3DCC91A3-3EAD-4172-B5F9-C66A8178290A}">
      <dgm:prSet/>
      <dgm:spPr/>
      <dgm:t>
        <a:bodyPr/>
        <a:lstStyle/>
        <a:p>
          <a:endParaRPr lang="en-IN"/>
        </a:p>
      </dgm:t>
    </dgm:pt>
    <dgm:pt modelId="{66C8FF79-4FED-4D35-A048-271B30AB39B3}" type="sibTrans" cxnId="{3DCC91A3-3EAD-4172-B5F9-C66A8178290A}">
      <dgm:prSet/>
      <dgm:spPr/>
      <dgm:t>
        <a:bodyPr/>
        <a:lstStyle/>
        <a:p>
          <a:endParaRPr lang="en-IN"/>
        </a:p>
      </dgm:t>
    </dgm:pt>
    <dgm:pt modelId="{485DCD61-3D69-440E-9396-9E26F8DD8711}">
      <dgm:prSet phldrT="[Text]" custT="1"/>
      <dgm:spPr/>
      <dgm:t>
        <a:bodyPr/>
        <a:lstStyle/>
        <a:p>
          <a:r>
            <a:rPr lang="en-IN" sz="1600" b="1" dirty="0"/>
            <a:t>Sustainable Environment</a:t>
          </a:r>
        </a:p>
        <a:p>
          <a:endParaRPr lang="en-IN" sz="1600" b="1" dirty="0"/>
        </a:p>
      </dgm:t>
    </dgm:pt>
    <dgm:pt modelId="{6FE78ABC-F6B9-42D3-9086-5F4D3C4A283F}" type="parTrans" cxnId="{2C26874A-58D0-49F6-96B4-076B4B79373A}">
      <dgm:prSet/>
      <dgm:spPr/>
      <dgm:t>
        <a:bodyPr/>
        <a:lstStyle/>
        <a:p>
          <a:endParaRPr lang="en-IN"/>
        </a:p>
      </dgm:t>
    </dgm:pt>
    <dgm:pt modelId="{0D5CC847-A045-4DA8-B6C3-71B0B55AEC40}" type="sibTrans" cxnId="{2C26874A-58D0-49F6-96B4-076B4B79373A}">
      <dgm:prSet/>
      <dgm:spPr/>
      <dgm:t>
        <a:bodyPr/>
        <a:lstStyle/>
        <a:p>
          <a:endParaRPr lang="en-IN"/>
        </a:p>
      </dgm:t>
    </dgm:pt>
    <dgm:pt modelId="{EFB4AB38-5A05-4EC3-9098-611B767B5E61}" type="pres">
      <dgm:prSet presAssocID="{9F2734B3-C619-4C61-8B37-93894B0029F0}" presName="matrix" presStyleCnt="0">
        <dgm:presLayoutVars>
          <dgm:chMax val="1"/>
          <dgm:dir/>
          <dgm:resizeHandles val="exact"/>
        </dgm:presLayoutVars>
      </dgm:prSet>
      <dgm:spPr/>
    </dgm:pt>
    <dgm:pt modelId="{1CAA2FEA-61B0-4D6F-ABF1-85FA45A4DC88}" type="pres">
      <dgm:prSet presAssocID="{9F2734B3-C619-4C61-8B37-93894B0029F0}" presName="axisShape" presStyleLbl="bgShp" presStyleIdx="0" presStyleCnt="1"/>
      <dgm:spPr/>
    </dgm:pt>
    <dgm:pt modelId="{BF0D670D-2D8C-4ED8-B698-6CACA16513C1}" type="pres">
      <dgm:prSet presAssocID="{9F2734B3-C619-4C61-8B37-93894B0029F0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1576FC-1742-46CF-958A-F3AFB50BCE20}" type="pres">
      <dgm:prSet presAssocID="{9F2734B3-C619-4C61-8B37-93894B0029F0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6A9628-0EC8-486F-8FB4-29317AF3E9D1}" type="pres">
      <dgm:prSet presAssocID="{9F2734B3-C619-4C61-8B37-93894B0029F0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AD249B6-1A0E-4FD8-B3E3-C021E96CB4B1}" type="pres">
      <dgm:prSet presAssocID="{9F2734B3-C619-4C61-8B37-93894B0029F0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00F9504-E621-44B4-812E-C988B14D2D3E}" srcId="{9F2734B3-C619-4C61-8B37-93894B0029F0}" destId="{45877396-5D7B-490D-971C-7E7682030FBF}" srcOrd="0" destOrd="0" parTransId="{3179D5B9-0AD0-4E6A-94EC-BB16854939AA}" sibTransId="{25657304-9ECA-463A-A4A0-F49992C63EB5}"/>
    <dgm:cxn modelId="{E6A33A09-35BA-4BB5-9D7F-3FC9F67687CC}" type="presOf" srcId="{9F2734B3-C619-4C61-8B37-93894B0029F0}" destId="{EFB4AB38-5A05-4EC3-9098-611B767B5E61}" srcOrd="0" destOrd="0" presId="urn:microsoft.com/office/officeart/2005/8/layout/matrix2"/>
    <dgm:cxn modelId="{26EC3E1D-77BB-4AE4-B050-F02C4A94495F}" type="presOf" srcId="{485DCD61-3D69-440E-9396-9E26F8DD8711}" destId="{8AD249B6-1A0E-4FD8-B3E3-C021E96CB4B1}" srcOrd="0" destOrd="0" presId="urn:microsoft.com/office/officeart/2005/8/layout/matrix2"/>
    <dgm:cxn modelId="{2C26874A-58D0-49F6-96B4-076B4B79373A}" srcId="{9F2734B3-C619-4C61-8B37-93894B0029F0}" destId="{485DCD61-3D69-440E-9396-9E26F8DD8711}" srcOrd="3" destOrd="0" parTransId="{6FE78ABC-F6B9-42D3-9086-5F4D3C4A283F}" sibTransId="{0D5CC847-A045-4DA8-B6C3-71B0B55AEC40}"/>
    <dgm:cxn modelId="{89389971-D11A-4B88-9E63-BA06E4D0C8D8}" type="presOf" srcId="{C3111A8E-A97E-4863-B33C-F034C796B10C}" destId="{3D1576FC-1742-46CF-958A-F3AFB50BCE20}" srcOrd="0" destOrd="0" presId="urn:microsoft.com/office/officeart/2005/8/layout/matrix2"/>
    <dgm:cxn modelId="{720F378B-ABD8-423B-9F1D-E28FA1999C75}" type="presOf" srcId="{AA2933F3-C038-4AF7-AE50-2E4F1F9DE8C0}" destId="{E86A9628-0EC8-486F-8FB4-29317AF3E9D1}" srcOrd="0" destOrd="0" presId="urn:microsoft.com/office/officeart/2005/8/layout/matrix2"/>
    <dgm:cxn modelId="{3DCC91A3-3EAD-4172-B5F9-C66A8178290A}" srcId="{9F2734B3-C619-4C61-8B37-93894B0029F0}" destId="{AA2933F3-C038-4AF7-AE50-2E4F1F9DE8C0}" srcOrd="2" destOrd="0" parTransId="{D34A5D0A-59B9-4BD2-8FA5-18FA9C999B9C}" sibTransId="{66C8FF79-4FED-4D35-A048-271B30AB39B3}"/>
    <dgm:cxn modelId="{554BF2BC-8BD6-4D22-A7E6-ABBC66EF13F1}" srcId="{9F2734B3-C619-4C61-8B37-93894B0029F0}" destId="{C3111A8E-A97E-4863-B33C-F034C796B10C}" srcOrd="1" destOrd="0" parTransId="{077C5101-9004-45BC-9264-48B624C6E577}" sibTransId="{9FC2C51C-CB21-459E-A8FF-863DF93647DA}"/>
    <dgm:cxn modelId="{EDEF73D5-B591-4422-86DA-B8E705370FDE}" type="presOf" srcId="{45877396-5D7B-490D-971C-7E7682030FBF}" destId="{BF0D670D-2D8C-4ED8-B698-6CACA16513C1}" srcOrd="0" destOrd="0" presId="urn:microsoft.com/office/officeart/2005/8/layout/matrix2"/>
    <dgm:cxn modelId="{3504D96A-AAF6-4F4B-AB94-D02EECBACBF8}" type="presParOf" srcId="{EFB4AB38-5A05-4EC3-9098-611B767B5E61}" destId="{1CAA2FEA-61B0-4D6F-ABF1-85FA45A4DC88}" srcOrd="0" destOrd="0" presId="urn:microsoft.com/office/officeart/2005/8/layout/matrix2"/>
    <dgm:cxn modelId="{07FA5D7E-1B90-43AF-870D-CF88C2AD2791}" type="presParOf" srcId="{EFB4AB38-5A05-4EC3-9098-611B767B5E61}" destId="{BF0D670D-2D8C-4ED8-B698-6CACA16513C1}" srcOrd="1" destOrd="0" presId="urn:microsoft.com/office/officeart/2005/8/layout/matrix2"/>
    <dgm:cxn modelId="{C4D52BF5-A445-419E-9B07-E7A7872EB32F}" type="presParOf" srcId="{EFB4AB38-5A05-4EC3-9098-611B767B5E61}" destId="{3D1576FC-1742-46CF-958A-F3AFB50BCE20}" srcOrd="2" destOrd="0" presId="urn:microsoft.com/office/officeart/2005/8/layout/matrix2"/>
    <dgm:cxn modelId="{AAC97E6A-75B3-46F4-BE1A-5BE28BF19106}" type="presParOf" srcId="{EFB4AB38-5A05-4EC3-9098-611B767B5E61}" destId="{E86A9628-0EC8-486F-8FB4-29317AF3E9D1}" srcOrd="3" destOrd="0" presId="urn:microsoft.com/office/officeart/2005/8/layout/matrix2"/>
    <dgm:cxn modelId="{57177F19-31F9-4780-85F6-D962C1BFB517}" type="presParOf" srcId="{EFB4AB38-5A05-4EC3-9098-611B767B5E61}" destId="{8AD249B6-1A0E-4FD8-B3E3-C021E96CB4B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59A7CD-0B49-4E9B-A2E9-1120D8E0CC07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9B62458-3A2B-40C7-A252-1C0D5A446841}">
      <dgm:prSet phldrT="[Text]" custT="1"/>
      <dgm:spPr/>
      <dgm:t>
        <a:bodyPr/>
        <a:lstStyle/>
        <a:p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IN" sz="1600" dirty="0">
              <a:latin typeface="Arial" panose="020B0604020202020204" pitchFamily="34" charset="0"/>
              <a:cs typeface="Arial" panose="020B0604020202020204" pitchFamily="34" charset="0"/>
            </a:rPr>
            <a:t>Market Opportunity </a:t>
          </a:r>
        </a:p>
      </dgm:t>
    </dgm:pt>
    <dgm:pt modelId="{14969962-9D8B-419A-90E7-058719CD8894}" type="parTrans" cxnId="{1117A67B-8BD4-4E3F-94A2-A7BBAF147B01}">
      <dgm:prSet/>
      <dgm:spPr/>
      <dgm:t>
        <a:bodyPr/>
        <a:lstStyle/>
        <a:p>
          <a:endParaRPr lang="en-IN"/>
        </a:p>
      </dgm:t>
    </dgm:pt>
    <dgm:pt modelId="{7ABDB8A2-446F-4784-B013-6BE8865BA5BB}" type="sibTrans" cxnId="{1117A67B-8BD4-4E3F-94A2-A7BBAF147B01}">
      <dgm:prSet/>
      <dgm:spPr/>
      <dgm:t>
        <a:bodyPr/>
        <a:lstStyle/>
        <a:p>
          <a:endParaRPr lang="en-IN"/>
        </a:p>
      </dgm:t>
    </dgm:pt>
    <dgm:pt modelId="{B7B878BA-50C0-45F2-B256-ECB68E9AB4C9}">
      <dgm:prSet phldrT="[Text]" custT="1"/>
      <dgm:spPr/>
      <dgm:t>
        <a:bodyPr/>
        <a:lstStyle/>
        <a:p>
          <a:endParaRPr lang="en-IN" sz="1600" dirty="0"/>
        </a:p>
        <a:p>
          <a:r>
            <a:rPr lang="en-IN" sz="1600" dirty="0"/>
            <a:t>Green Energy Corridor</a:t>
          </a:r>
        </a:p>
      </dgm:t>
    </dgm:pt>
    <dgm:pt modelId="{4C9DD756-2C98-4F20-AB37-3298E1DCF451}" type="parTrans" cxnId="{E4B0FC70-AFA4-4F87-99A6-029CF0EA004B}">
      <dgm:prSet/>
      <dgm:spPr/>
      <dgm:t>
        <a:bodyPr/>
        <a:lstStyle/>
        <a:p>
          <a:endParaRPr lang="en-IN"/>
        </a:p>
      </dgm:t>
    </dgm:pt>
    <dgm:pt modelId="{A9E85B30-C7EB-4F9A-92D4-2900838C4399}" type="sibTrans" cxnId="{E4B0FC70-AFA4-4F87-99A6-029CF0EA004B}">
      <dgm:prSet/>
      <dgm:spPr/>
      <dgm:t>
        <a:bodyPr/>
        <a:lstStyle/>
        <a:p>
          <a:endParaRPr lang="en-IN"/>
        </a:p>
      </dgm:t>
    </dgm:pt>
    <dgm:pt modelId="{4C822D8D-FE5B-4470-A07A-8EADF6818639}">
      <dgm:prSet phldrT="[Text]" custT="1"/>
      <dgm:spPr/>
      <dgm:t>
        <a:bodyPr/>
        <a:lstStyle/>
        <a:p>
          <a:endParaRPr lang="en-IN" sz="1600" dirty="0"/>
        </a:p>
        <a:p>
          <a:r>
            <a:rPr lang="en-IN" sz="1600" dirty="0"/>
            <a:t>Small Hydro Projects</a:t>
          </a:r>
        </a:p>
      </dgm:t>
    </dgm:pt>
    <dgm:pt modelId="{5A33ACD5-39EE-4156-BE14-D76043B72E3F}" type="parTrans" cxnId="{50252A2E-4663-4AE4-8101-F4781B5795C7}">
      <dgm:prSet/>
      <dgm:spPr/>
      <dgm:t>
        <a:bodyPr/>
        <a:lstStyle/>
        <a:p>
          <a:endParaRPr lang="en-IN"/>
        </a:p>
      </dgm:t>
    </dgm:pt>
    <dgm:pt modelId="{413999B3-F60C-4402-BFD2-B3BAAD7983AA}" type="sibTrans" cxnId="{50252A2E-4663-4AE4-8101-F4781B5795C7}">
      <dgm:prSet/>
      <dgm:spPr/>
      <dgm:t>
        <a:bodyPr/>
        <a:lstStyle/>
        <a:p>
          <a:endParaRPr lang="en-IN"/>
        </a:p>
      </dgm:t>
    </dgm:pt>
    <dgm:pt modelId="{CAB520DE-92D1-478B-A73C-04F458D85860}">
      <dgm:prSet phldrT="[Text]" custT="1"/>
      <dgm:spPr/>
      <dgm:t>
        <a:bodyPr/>
        <a:lstStyle/>
        <a:p>
          <a:endParaRPr lang="en-IN" sz="1600" dirty="0"/>
        </a:p>
        <a:p>
          <a:endParaRPr lang="en-IN" sz="1600" dirty="0"/>
        </a:p>
        <a:p>
          <a:r>
            <a:rPr lang="en-IN" sz="1600" dirty="0"/>
            <a:t>Waste to Energy</a:t>
          </a:r>
        </a:p>
      </dgm:t>
    </dgm:pt>
    <dgm:pt modelId="{3E58FF94-7A25-4620-94D8-A90DDE6C6063}" type="parTrans" cxnId="{8100E97B-0975-462C-8A9A-D115D12D4C3B}">
      <dgm:prSet/>
      <dgm:spPr/>
      <dgm:t>
        <a:bodyPr/>
        <a:lstStyle/>
        <a:p>
          <a:endParaRPr lang="en-IN"/>
        </a:p>
      </dgm:t>
    </dgm:pt>
    <dgm:pt modelId="{63A12772-7052-4989-8CC6-D4CFFEF30538}" type="sibTrans" cxnId="{8100E97B-0975-462C-8A9A-D115D12D4C3B}">
      <dgm:prSet/>
      <dgm:spPr/>
      <dgm:t>
        <a:bodyPr/>
        <a:lstStyle/>
        <a:p>
          <a:endParaRPr lang="en-IN"/>
        </a:p>
      </dgm:t>
    </dgm:pt>
    <dgm:pt modelId="{AC03AD0E-770E-4FCE-8802-0458FAD3D777}">
      <dgm:prSet phldrT="[Text]" custT="1"/>
      <dgm:spPr/>
      <dgm:t>
        <a:bodyPr/>
        <a:lstStyle/>
        <a:p>
          <a:endParaRPr lang="en-IN" sz="1600" dirty="0"/>
        </a:p>
        <a:p>
          <a:r>
            <a:rPr lang="en-IN" sz="1600" dirty="0"/>
            <a:t>Grid Energy Storage</a:t>
          </a:r>
        </a:p>
      </dgm:t>
    </dgm:pt>
    <dgm:pt modelId="{AB9EEC4C-C603-4936-948C-CF52D61B4D14}" type="parTrans" cxnId="{3BB24FA8-B593-4213-89D8-96F548FD4E9F}">
      <dgm:prSet/>
      <dgm:spPr/>
      <dgm:t>
        <a:bodyPr/>
        <a:lstStyle/>
        <a:p>
          <a:endParaRPr lang="en-IN"/>
        </a:p>
      </dgm:t>
    </dgm:pt>
    <dgm:pt modelId="{F1B6B4EB-D5D3-4ED0-8074-1AE7A2F68FF0}" type="sibTrans" cxnId="{3BB24FA8-B593-4213-89D8-96F548FD4E9F}">
      <dgm:prSet/>
      <dgm:spPr/>
      <dgm:t>
        <a:bodyPr/>
        <a:lstStyle/>
        <a:p>
          <a:endParaRPr lang="en-IN"/>
        </a:p>
      </dgm:t>
    </dgm:pt>
    <dgm:pt modelId="{FE09843B-F3F9-4732-9139-4F8B259A7983}">
      <dgm:prSet phldrT="[Text]" custT="1"/>
      <dgm:spPr/>
      <dgm:t>
        <a:bodyPr/>
        <a:lstStyle/>
        <a:p>
          <a:r>
            <a:rPr lang="en-IN" sz="1600" dirty="0"/>
            <a:t> </a:t>
          </a:r>
        </a:p>
        <a:p>
          <a:endParaRPr lang="en-IN" sz="1600" dirty="0"/>
        </a:p>
        <a:p>
          <a:r>
            <a:rPr lang="en-IN" sz="1600" dirty="0"/>
            <a:t>Smart City Projects</a:t>
          </a:r>
        </a:p>
      </dgm:t>
    </dgm:pt>
    <dgm:pt modelId="{1CCCC7A0-B4BA-4159-84AF-C44500FCF069}" type="parTrans" cxnId="{6185B677-D2AA-4D5E-B925-F9DBDD327417}">
      <dgm:prSet/>
      <dgm:spPr/>
      <dgm:t>
        <a:bodyPr/>
        <a:lstStyle/>
        <a:p>
          <a:endParaRPr lang="en-IN"/>
        </a:p>
      </dgm:t>
    </dgm:pt>
    <dgm:pt modelId="{B815D490-19E5-4824-8E37-22A23595FED4}" type="sibTrans" cxnId="{6185B677-D2AA-4D5E-B925-F9DBDD327417}">
      <dgm:prSet/>
      <dgm:spPr/>
      <dgm:t>
        <a:bodyPr/>
        <a:lstStyle/>
        <a:p>
          <a:endParaRPr lang="en-IN"/>
        </a:p>
      </dgm:t>
    </dgm:pt>
    <dgm:pt modelId="{4C61778A-E88E-4C0A-9823-E93B15CD26C2}">
      <dgm:prSet phldrT="[Text]" custT="1"/>
      <dgm:spPr/>
      <dgm:t>
        <a:bodyPr/>
        <a:lstStyle/>
        <a:p>
          <a:endParaRPr lang="en-IN" sz="1600" dirty="0">
            <a:latin typeface="+mn-lt"/>
            <a:cs typeface="Arial" panose="020B0604020202020204" pitchFamily="34" charset="0"/>
          </a:endParaRPr>
        </a:p>
        <a:p>
          <a:r>
            <a:rPr lang="en-IN" sz="1600" dirty="0">
              <a:latin typeface="+mn-lt"/>
              <a:cs typeface="Arial" panose="020B0604020202020204" pitchFamily="34" charset="0"/>
            </a:rPr>
            <a:t>Solar Parks</a:t>
          </a:r>
        </a:p>
      </dgm:t>
    </dgm:pt>
    <dgm:pt modelId="{0DB1039D-24E1-465D-8EB0-E4589331D868}" type="parTrans" cxnId="{6BC433CA-C09D-485D-9B63-B1B08EB9AE22}">
      <dgm:prSet/>
      <dgm:spPr/>
      <dgm:t>
        <a:bodyPr/>
        <a:lstStyle/>
        <a:p>
          <a:endParaRPr lang="en-IN"/>
        </a:p>
      </dgm:t>
    </dgm:pt>
    <dgm:pt modelId="{A9C9314B-32B2-4BEF-AFC6-340AD3049824}" type="sibTrans" cxnId="{6BC433CA-C09D-485D-9B63-B1B08EB9AE22}">
      <dgm:prSet/>
      <dgm:spPr/>
      <dgm:t>
        <a:bodyPr/>
        <a:lstStyle/>
        <a:p>
          <a:endParaRPr lang="en-IN"/>
        </a:p>
      </dgm:t>
    </dgm:pt>
    <dgm:pt modelId="{331178B8-F630-4F94-AA1F-90998286A4F8}" type="pres">
      <dgm:prSet presAssocID="{CF59A7CD-0B49-4E9B-A2E9-1120D8E0CC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F9C171A-7130-4E19-92D1-DE94CC40DDCF}" type="pres">
      <dgm:prSet presAssocID="{E9B62458-3A2B-40C7-A252-1C0D5A446841}" presName="Parent" presStyleLbl="node0" presStyleIdx="0" presStyleCnt="1">
        <dgm:presLayoutVars>
          <dgm:chMax val="6"/>
          <dgm:chPref val="6"/>
        </dgm:presLayoutVars>
      </dgm:prSet>
      <dgm:spPr/>
    </dgm:pt>
    <dgm:pt modelId="{4BE0516F-E3C8-4812-81DB-EF81354727D6}" type="pres">
      <dgm:prSet presAssocID="{B7B878BA-50C0-45F2-B256-ECB68E9AB4C9}" presName="Accent1" presStyleCnt="0"/>
      <dgm:spPr/>
    </dgm:pt>
    <dgm:pt modelId="{F69C9620-842A-4951-BED2-916EF67CD996}" type="pres">
      <dgm:prSet presAssocID="{B7B878BA-50C0-45F2-B256-ECB68E9AB4C9}" presName="Accent" presStyleLbl="bgShp" presStyleIdx="0" presStyleCnt="6"/>
      <dgm:spPr/>
    </dgm:pt>
    <dgm:pt modelId="{392D743F-1894-4435-8E49-77AB836299AF}" type="pres">
      <dgm:prSet presAssocID="{B7B878BA-50C0-45F2-B256-ECB68E9AB4C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B7D24A3-A42F-4B5E-80CF-A5C30DF90D89}" type="pres">
      <dgm:prSet presAssocID="{4C822D8D-FE5B-4470-A07A-8EADF6818639}" presName="Accent2" presStyleCnt="0"/>
      <dgm:spPr/>
    </dgm:pt>
    <dgm:pt modelId="{99E85151-F85B-44D5-9C1B-E0EA3621DEDF}" type="pres">
      <dgm:prSet presAssocID="{4C822D8D-FE5B-4470-A07A-8EADF6818639}" presName="Accent" presStyleLbl="bgShp" presStyleIdx="1" presStyleCnt="6"/>
      <dgm:spPr/>
    </dgm:pt>
    <dgm:pt modelId="{2202CBDB-AFD0-483D-9FF6-E162F3E55E36}" type="pres">
      <dgm:prSet presAssocID="{4C822D8D-FE5B-4470-A07A-8EADF681863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73F9C7E-7A47-43D8-BEEE-07622B4463FF}" type="pres">
      <dgm:prSet presAssocID="{CAB520DE-92D1-478B-A73C-04F458D85860}" presName="Accent3" presStyleCnt="0"/>
      <dgm:spPr/>
    </dgm:pt>
    <dgm:pt modelId="{772AA120-72FB-440F-B6AB-44EA99B32EF8}" type="pres">
      <dgm:prSet presAssocID="{CAB520DE-92D1-478B-A73C-04F458D85860}" presName="Accent" presStyleLbl="bgShp" presStyleIdx="2" presStyleCnt="6"/>
      <dgm:spPr/>
    </dgm:pt>
    <dgm:pt modelId="{196DC1C1-EA49-4B9F-BCA0-BFA5E242DBD8}" type="pres">
      <dgm:prSet presAssocID="{CAB520DE-92D1-478B-A73C-04F458D8586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B7469E4-4448-4368-B913-D69EF85C0D87}" type="pres">
      <dgm:prSet presAssocID="{AC03AD0E-770E-4FCE-8802-0458FAD3D777}" presName="Accent4" presStyleCnt="0"/>
      <dgm:spPr/>
    </dgm:pt>
    <dgm:pt modelId="{159105F0-FBF4-4EBA-B362-203069C47EC8}" type="pres">
      <dgm:prSet presAssocID="{AC03AD0E-770E-4FCE-8802-0458FAD3D777}" presName="Accent" presStyleLbl="bgShp" presStyleIdx="3" presStyleCnt="6"/>
      <dgm:spPr/>
    </dgm:pt>
    <dgm:pt modelId="{EFD52FD8-0E4C-45AB-8387-8E32E01E72BC}" type="pres">
      <dgm:prSet presAssocID="{AC03AD0E-770E-4FCE-8802-0458FAD3D77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A47EFB9-96F3-4D5B-95E3-4FF958A4D51D}" type="pres">
      <dgm:prSet presAssocID="{FE09843B-F3F9-4732-9139-4F8B259A7983}" presName="Accent5" presStyleCnt="0"/>
      <dgm:spPr/>
    </dgm:pt>
    <dgm:pt modelId="{8E3AF3B5-A088-4220-B911-73E232134B0B}" type="pres">
      <dgm:prSet presAssocID="{FE09843B-F3F9-4732-9139-4F8B259A7983}" presName="Accent" presStyleLbl="bgShp" presStyleIdx="4" presStyleCnt="6"/>
      <dgm:spPr/>
    </dgm:pt>
    <dgm:pt modelId="{9B81E951-A7C8-4EDF-A181-585B88FF363D}" type="pres">
      <dgm:prSet presAssocID="{FE09843B-F3F9-4732-9139-4F8B259A798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65D3FE6-FF57-4620-AA30-2504974C8F4E}" type="pres">
      <dgm:prSet presAssocID="{4C61778A-E88E-4C0A-9823-E93B15CD26C2}" presName="Accent6" presStyleCnt="0"/>
      <dgm:spPr/>
    </dgm:pt>
    <dgm:pt modelId="{E413D700-455E-4911-A6C3-0DF855743EB7}" type="pres">
      <dgm:prSet presAssocID="{4C61778A-E88E-4C0A-9823-E93B15CD26C2}" presName="Accent" presStyleLbl="bgShp" presStyleIdx="5" presStyleCnt="6"/>
      <dgm:spPr/>
    </dgm:pt>
    <dgm:pt modelId="{D45AB390-B352-43CD-8E2F-831313FFE359}" type="pres">
      <dgm:prSet presAssocID="{4C61778A-E88E-4C0A-9823-E93B15CD26C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A5C818-6CAB-4A18-A409-0F21AC29DD07}" type="presOf" srcId="{E9B62458-3A2B-40C7-A252-1C0D5A446841}" destId="{2F9C171A-7130-4E19-92D1-DE94CC40DDCF}" srcOrd="0" destOrd="0" presId="urn:microsoft.com/office/officeart/2011/layout/HexagonRadial"/>
    <dgm:cxn modelId="{B9142124-46E2-4856-8FAB-9429D02DFD3F}" type="presOf" srcId="{4C61778A-E88E-4C0A-9823-E93B15CD26C2}" destId="{D45AB390-B352-43CD-8E2F-831313FFE359}" srcOrd="0" destOrd="0" presId="urn:microsoft.com/office/officeart/2011/layout/HexagonRadial"/>
    <dgm:cxn modelId="{7D7D7525-0223-4FC2-9317-AA0D359B66F2}" type="presOf" srcId="{CAB520DE-92D1-478B-A73C-04F458D85860}" destId="{196DC1C1-EA49-4B9F-BCA0-BFA5E242DBD8}" srcOrd="0" destOrd="0" presId="urn:microsoft.com/office/officeart/2011/layout/HexagonRadial"/>
    <dgm:cxn modelId="{50252A2E-4663-4AE4-8101-F4781B5795C7}" srcId="{E9B62458-3A2B-40C7-A252-1C0D5A446841}" destId="{4C822D8D-FE5B-4470-A07A-8EADF6818639}" srcOrd="1" destOrd="0" parTransId="{5A33ACD5-39EE-4156-BE14-D76043B72E3F}" sibTransId="{413999B3-F60C-4402-BFD2-B3BAAD7983AA}"/>
    <dgm:cxn modelId="{008C0530-C76C-436E-9C77-A88CC8EF0196}" type="presOf" srcId="{CF59A7CD-0B49-4E9B-A2E9-1120D8E0CC07}" destId="{331178B8-F630-4F94-AA1F-90998286A4F8}" srcOrd="0" destOrd="0" presId="urn:microsoft.com/office/officeart/2011/layout/HexagonRadial"/>
    <dgm:cxn modelId="{E4B0FC70-AFA4-4F87-99A6-029CF0EA004B}" srcId="{E9B62458-3A2B-40C7-A252-1C0D5A446841}" destId="{B7B878BA-50C0-45F2-B256-ECB68E9AB4C9}" srcOrd="0" destOrd="0" parTransId="{4C9DD756-2C98-4F20-AB37-3298E1DCF451}" sibTransId="{A9E85B30-C7EB-4F9A-92D4-2900838C4399}"/>
    <dgm:cxn modelId="{6185B677-D2AA-4D5E-B925-F9DBDD327417}" srcId="{E9B62458-3A2B-40C7-A252-1C0D5A446841}" destId="{FE09843B-F3F9-4732-9139-4F8B259A7983}" srcOrd="4" destOrd="0" parTransId="{1CCCC7A0-B4BA-4159-84AF-C44500FCF069}" sibTransId="{B815D490-19E5-4824-8E37-22A23595FED4}"/>
    <dgm:cxn modelId="{1117A67B-8BD4-4E3F-94A2-A7BBAF147B01}" srcId="{CF59A7CD-0B49-4E9B-A2E9-1120D8E0CC07}" destId="{E9B62458-3A2B-40C7-A252-1C0D5A446841}" srcOrd="0" destOrd="0" parTransId="{14969962-9D8B-419A-90E7-058719CD8894}" sibTransId="{7ABDB8A2-446F-4784-B013-6BE8865BA5BB}"/>
    <dgm:cxn modelId="{8100E97B-0975-462C-8A9A-D115D12D4C3B}" srcId="{E9B62458-3A2B-40C7-A252-1C0D5A446841}" destId="{CAB520DE-92D1-478B-A73C-04F458D85860}" srcOrd="2" destOrd="0" parTransId="{3E58FF94-7A25-4620-94D8-A90DDE6C6063}" sibTransId="{63A12772-7052-4989-8CC6-D4CFFEF30538}"/>
    <dgm:cxn modelId="{AB4F8984-67CC-4C87-A038-3F1F743D598D}" type="presOf" srcId="{B7B878BA-50C0-45F2-B256-ECB68E9AB4C9}" destId="{392D743F-1894-4435-8E49-77AB836299AF}" srcOrd="0" destOrd="0" presId="urn:microsoft.com/office/officeart/2011/layout/HexagonRadial"/>
    <dgm:cxn modelId="{AE16C69A-6CD1-4241-9FCB-EEACCD8077E8}" type="presOf" srcId="{AC03AD0E-770E-4FCE-8802-0458FAD3D777}" destId="{EFD52FD8-0E4C-45AB-8387-8E32E01E72BC}" srcOrd="0" destOrd="0" presId="urn:microsoft.com/office/officeart/2011/layout/HexagonRadial"/>
    <dgm:cxn modelId="{3BB24FA8-B593-4213-89D8-96F548FD4E9F}" srcId="{E9B62458-3A2B-40C7-A252-1C0D5A446841}" destId="{AC03AD0E-770E-4FCE-8802-0458FAD3D777}" srcOrd="3" destOrd="0" parTransId="{AB9EEC4C-C603-4936-948C-CF52D61B4D14}" sibTransId="{F1B6B4EB-D5D3-4ED0-8074-1AE7A2F68FF0}"/>
    <dgm:cxn modelId="{8BC481C1-2219-41F1-BA49-7DF660223C2C}" type="presOf" srcId="{FE09843B-F3F9-4732-9139-4F8B259A7983}" destId="{9B81E951-A7C8-4EDF-A181-585B88FF363D}" srcOrd="0" destOrd="0" presId="urn:microsoft.com/office/officeart/2011/layout/HexagonRadial"/>
    <dgm:cxn modelId="{8C4A2BC2-6C0F-4E14-9B39-320748EB960F}" type="presOf" srcId="{4C822D8D-FE5B-4470-A07A-8EADF6818639}" destId="{2202CBDB-AFD0-483D-9FF6-E162F3E55E36}" srcOrd="0" destOrd="0" presId="urn:microsoft.com/office/officeart/2011/layout/HexagonRadial"/>
    <dgm:cxn modelId="{6BC433CA-C09D-485D-9B63-B1B08EB9AE22}" srcId="{E9B62458-3A2B-40C7-A252-1C0D5A446841}" destId="{4C61778A-E88E-4C0A-9823-E93B15CD26C2}" srcOrd="5" destOrd="0" parTransId="{0DB1039D-24E1-465D-8EB0-E4589331D868}" sibTransId="{A9C9314B-32B2-4BEF-AFC6-340AD3049824}"/>
    <dgm:cxn modelId="{6B2061AD-C11A-4C1C-A03C-34D97F3053BD}" type="presParOf" srcId="{331178B8-F630-4F94-AA1F-90998286A4F8}" destId="{2F9C171A-7130-4E19-92D1-DE94CC40DDCF}" srcOrd="0" destOrd="0" presId="urn:microsoft.com/office/officeart/2011/layout/HexagonRadial"/>
    <dgm:cxn modelId="{58909E27-EE10-4F15-B2DB-B7442AD40C44}" type="presParOf" srcId="{331178B8-F630-4F94-AA1F-90998286A4F8}" destId="{4BE0516F-E3C8-4812-81DB-EF81354727D6}" srcOrd="1" destOrd="0" presId="urn:microsoft.com/office/officeart/2011/layout/HexagonRadial"/>
    <dgm:cxn modelId="{8D861736-E93C-4BEB-919E-A24D21BC9578}" type="presParOf" srcId="{4BE0516F-E3C8-4812-81DB-EF81354727D6}" destId="{F69C9620-842A-4951-BED2-916EF67CD996}" srcOrd="0" destOrd="0" presId="urn:microsoft.com/office/officeart/2011/layout/HexagonRadial"/>
    <dgm:cxn modelId="{2F57387B-6ED9-41E0-B6E0-6276D72BB293}" type="presParOf" srcId="{331178B8-F630-4F94-AA1F-90998286A4F8}" destId="{392D743F-1894-4435-8E49-77AB836299AF}" srcOrd="2" destOrd="0" presId="urn:microsoft.com/office/officeart/2011/layout/HexagonRadial"/>
    <dgm:cxn modelId="{810879EF-33E9-4F0A-BC99-493D7F7991C2}" type="presParOf" srcId="{331178B8-F630-4F94-AA1F-90998286A4F8}" destId="{9B7D24A3-A42F-4B5E-80CF-A5C30DF90D89}" srcOrd="3" destOrd="0" presId="urn:microsoft.com/office/officeart/2011/layout/HexagonRadial"/>
    <dgm:cxn modelId="{ED163AFC-3D5E-493F-8766-B6D54CDEC73F}" type="presParOf" srcId="{9B7D24A3-A42F-4B5E-80CF-A5C30DF90D89}" destId="{99E85151-F85B-44D5-9C1B-E0EA3621DEDF}" srcOrd="0" destOrd="0" presId="urn:microsoft.com/office/officeart/2011/layout/HexagonRadial"/>
    <dgm:cxn modelId="{3C969278-0585-4B92-8159-874369114E10}" type="presParOf" srcId="{331178B8-F630-4F94-AA1F-90998286A4F8}" destId="{2202CBDB-AFD0-483D-9FF6-E162F3E55E36}" srcOrd="4" destOrd="0" presId="urn:microsoft.com/office/officeart/2011/layout/HexagonRadial"/>
    <dgm:cxn modelId="{096E5D4B-97A7-41B9-8357-F62F50E9E325}" type="presParOf" srcId="{331178B8-F630-4F94-AA1F-90998286A4F8}" destId="{B73F9C7E-7A47-43D8-BEEE-07622B4463FF}" srcOrd="5" destOrd="0" presId="urn:microsoft.com/office/officeart/2011/layout/HexagonRadial"/>
    <dgm:cxn modelId="{D48DFF25-C87F-483E-BA65-AC480B88AF73}" type="presParOf" srcId="{B73F9C7E-7A47-43D8-BEEE-07622B4463FF}" destId="{772AA120-72FB-440F-B6AB-44EA99B32EF8}" srcOrd="0" destOrd="0" presId="urn:microsoft.com/office/officeart/2011/layout/HexagonRadial"/>
    <dgm:cxn modelId="{C4763FAB-A987-42F7-8AD5-497C0D41064B}" type="presParOf" srcId="{331178B8-F630-4F94-AA1F-90998286A4F8}" destId="{196DC1C1-EA49-4B9F-BCA0-BFA5E242DBD8}" srcOrd="6" destOrd="0" presId="urn:microsoft.com/office/officeart/2011/layout/HexagonRadial"/>
    <dgm:cxn modelId="{49EC3F7F-173C-4CFC-A130-5C200BCDB5AB}" type="presParOf" srcId="{331178B8-F630-4F94-AA1F-90998286A4F8}" destId="{CB7469E4-4448-4368-B913-D69EF85C0D87}" srcOrd="7" destOrd="0" presId="urn:microsoft.com/office/officeart/2011/layout/HexagonRadial"/>
    <dgm:cxn modelId="{F175AC0E-4BC9-44FD-A900-B36318894B17}" type="presParOf" srcId="{CB7469E4-4448-4368-B913-D69EF85C0D87}" destId="{159105F0-FBF4-4EBA-B362-203069C47EC8}" srcOrd="0" destOrd="0" presId="urn:microsoft.com/office/officeart/2011/layout/HexagonRadial"/>
    <dgm:cxn modelId="{A392D88F-BE0C-4FFC-9804-4D2097FEB84A}" type="presParOf" srcId="{331178B8-F630-4F94-AA1F-90998286A4F8}" destId="{EFD52FD8-0E4C-45AB-8387-8E32E01E72BC}" srcOrd="8" destOrd="0" presId="urn:microsoft.com/office/officeart/2011/layout/HexagonRadial"/>
    <dgm:cxn modelId="{BE76845B-5DAA-4799-84D3-163E6A5064DD}" type="presParOf" srcId="{331178B8-F630-4F94-AA1F-90998286A4F8}" destId="{9A47EFB9-96F3-4D5B-95E3-4FF958A4D51D}" srcOrd="9" destOrd="0" presId="urn:microsoft.com/office/officeart/2011/layout/HexagonRadial"/>
    <dgm:cxn modelId="{8D1DF627-AA25-4899-9192-58AB1917FBE9}" type="presParOf" srcId="{9A47EFB9-96F3-4D5B-95E3-4FF958A4D51D}" destId="{8E3AF3B5-A088-4220-B911-73E232134B0B}" srcOrd="0" destOrd="0" presId="urn:microsoft.com/office/officeart/2011/layout/HexagonRadial"/>
    <dgm:cxn modelId="{631B10D1-6644-49B9-9A8D-2E00E68F48A7}" type="presParOf" srcId="{331178B8-F630-4F94-AA1F-90998286A4F8}" destId="{9B81E951-A7C8-4EDF-A181-585B88FF363D}" srcOrd="10" destOrd="0" presId="urn:microsoft.com/office/officeart/2011/layout/HexagonRadial"/>
    <dgm:cxn modelId="{20E67009-FB93-40B8-81D3-21B084515186}" type="presParOf" srcId="{331178B8-F630-4F94-AA1F-90998286A4F8}" destId="{165D3FE6-FF57-4620-AA30-2504974C8F4E}" srcOrd="11" destOrd="0" presId="urn:microsoft.com/office/officeart/2011/layout/HexagonRadial"/>
    <dgm:cxn modelId="{264DA210-A317-44D9-9105-FC7E3AD22DCF}" type="presParOf" srcId="{165D3FE6-FF57-4620-AA30-2504974C8F4E}" destId="{E413D700-455E-4911-A6C3-0DF855743EB7}" srcOrd="0" destOrd="0" presId="urn:microsoft.com/office/officeart/2011/layout/HexagonRadial"/>
    <dgm:cxn modelId="{C9CFE5CB-A5C3-4F3D-B9E2-34B473551B42}" type="presParOf" srcId="{331178B8-F630-4F94-AA1F-90998286A4F8}" destId="{D45AB390-B352-43CD-8E2F-831313FFE3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92B52-FD6C-4355-80FC-A6CE594773DC}">
      <dsp:nvSpPr>
        <dsp:cNvPr id="0" name=""/>
        <dsp:cNvSpPr/>
      </dsp:nvSpPr>
      <dsp:spPr>
        <a:xfrm>
          <a:off x="727202" y="1153"/>
          <a:ext cx="2006552" cy="120393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Total Winning Proposals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</a:rPr>
            <a:t>100</a:t>
          </a:r>
        </a:p>
      </dsp:txBody>
      <dsp:txXfrm>
        <a:off x="727202" y="1153"/>
        <a:ext cx="2006552" cy="1203931"/>
      </dsp:txXfrm>
    </dsp:sp>
    <dsp:sp modelId="{EB636383-7F5B-4239-8D9B-E52BB66503C3}">
      <dsp:nvSpPr>
        <dsp:cNvPr id="0" name=""/>
        <dsp:cNvSpPr/>
      </dsp:nvSpPr>
      <dsp:spPr>
        <a:xfrm>
          <a:off x="2934410" y="1153"/>
          <a:ext cx="2006552" cy="1203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Total Urban Population Impacted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99,630,069</a:t>
          </a:r>
        </a:p>
      </dsp:txBody>
      <dsp:txXfrm>
        <a:off x="2934410" y="1153"/>
        <a:ext cx="2006552" cy="1203931"/>
      </dsp:txXfrm>
    </dsp:sp>
    <dsp:sp modelId="{317F20CE-9FBC-431B-B8A1-BA73DF962A0E}">
      <dsp:nvSpPr>
        <dsp:cNvPr id="0" name=""/>
        <dsp:cNvSpPr/>
      </dsp:nvSpPr>
      <dsp:spPr>
        <a:xfrm>
          <a:off x="727202" y="1405740"/>
          <a:ext cx="2006552" cy="12039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Total Cost of Projects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USD 30 billion</a:t>
          </a:r>
        </a:p>
      </dsp:txBody>
      <dsp:txXfrm>
        <a:off x="727202" y="1405740"/>
        <a:ext cx="2006552" cy="1203931"/>
      </dsp:txXfrm>
    </dsp:sp>
    <dsp:sp modelId="{36F6F04F-A913-43AC-8DC3-38F507A548C1}">
      <dsp:nvSpPr>
        <dsp:cNvPr id="0" name=""/>
        <dsp:cNvSpPr/>
      </dsp:nvSpPr>
      <dsp:spPr>
        <a:xfrm>
          <a:off x="2880273" y="1405740"/>
          <a:ext cx="2006552" cy="120393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Total Area Based Development Cost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</a:rPr>
            <a:t>USD 23 billion</a:t>
          </a:r>
        </a:p>
      </dsp:txBody>
      <dsp:txXfrm>
        <a:off x="2880273" y="1405740"/>
        <a:ext cx="2006552" cy="1203931"/>
      </dsp:txXfrm>
    </dsp:sp>
    <dsp:sp modelId="{861CE3DE-8E88-430B-B330-0C1595AB1598}">
      <dsp:nvSpPr>
        <dsp:cNvPr id="0" name=""/>
        <dsp:cNvSpPr/>
      </dsp:nvSpPr>
      <dsp:spPr>
        <a:xfrm>
          <a:off x="1830806" y="2810327"/>
          <a:ext cx="2006552" cy="1203931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</a:rPr>
            <a:t>Total Pan City Solution Cost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tx1"/>
              </a:solidFill>
            </a:rPr>
            <a:t>USD 5.5 billion</a:t>
          </a:r>
        </a:p>
      </dsp:txBody>
      <dsp:txXfrm>
        <a:off x="1830806" y="2810327"/>
        <a:ext cx="2006552" cy="1203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6F937-2B44-44C0-BF96-B0C7D0BF5F92}">
      <dsp:nvSpPr>
        <dsp:cNvPr id="0" name=""/>
        <dsp:cNvSpPr/>
      </dsp:nvSpPr>
      <dsp:spPr>
        <a:xfrm rot="16200000">
          <a:off x="353211" y="-353211"/>
          <a:ext cx="1893430" cy="25998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Energy Management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1600" kern="1200" dirty="0"/>
            <a:t>Smart Meters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Renewable Energy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Green Buildings</a:t>
          </a:r>
        </a:p>
      </dsp:txBody>
      <dsp:txXfrm rot="5400000">
        <a:off x="-1" y="1"/>
        <a:ext cx="2599852" cy="1420072"/>
      </dsp:txXfrm>
    </dsp:sp>
    <dsp:sp modelId="{9B834C06-8BD3-4CD7-AE47-CBD0270ABB2A}">
      <dsp:nvSpPr>
        <dsp:cNvPr id="0" name=""/>
        <dsp:cNvSpPr/>
      </dsp:nvSpPr>
      <dsp:spPr>
        <a:xfrm>
          <a:off x="2599852" y="0"/>
          <a:ext cx="2599852" cy="1893430"/>
        </a:xfrm>
        <a:prstGeom prst="round1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>
              <a:solidFill>
                <a:schemeClr val="tx1"/>
              </a:solidFill>
            </a:rPr>
            <a:t>Urban Mobility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>
              <a:solidFill>
                <a:schemeClr val="tx1"/>
              </a:solidFill>
            </a:rPr>
            <a:t>Smart Parking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>
              <a:solidFill>
                <a:schemeClr val="tx1"/>
              </a:solidFill>
            </a:rPr>
            <a:t>Intelligent Traffic Management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>
              <a:solidFill>
                <a:schemeClr val="tx1"/>
              </a:solidFill>
            </a:rPr>
            <a:t>Integrated Multi  Modal Transport</a:t>
          </a:r>
          <a:endParaRPr lang="en-IN" sz="1600" kern="1200" dirty="0">
            <a:solidFill>
              <a:schemeClr val="tx1"/>
            </a:solidFill>
          </a:endParaRPr>
        </a:p>
      </dsp:txBody>
      <dsp:txXfrm>
        <a:off x="2599852" y="0"/>
        <a:ext cx="2599852" cy="1420072"/>
      </dsp:txXfrm>
    </dsp:sp>
    <dsp:sp modelId="{F5B74E04-8738-433F-9304-BC7E28C85EF3}">
      <dsp:nvSpPr>
        <dsp:cNvPr id="0" name=""/>
        <dsp:cNvSpPr/>
      </dsp:nvSpPr>
      <dsp:spPr>
        <a:xfrm rot="10800000">
          <a:off x="0" y="1893430"/>
          <a:ext cx="2599852" cy="1893430"/>
        </a:xfrm>
        <a:prstGeom prst="round1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>
              <a:solidFill>
                <a:schemeClr val="tx1"/>
              </a:solidFill>
            </a:rPr>
            <a:t>Waste Management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>
              <a:solidFill>
                <a:schemeClr val="tx1"/>
              </a:solidFill>
            </a:rPr>
            <a:t>Waste to Energy &amp; Fuel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>
              <a:solidFill>
                <a:schemeClr val="tx1"/>
              </a:solidFill>
            </a:rPr>
            <a:t>Waste to Compost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>
              <a:solidFill>
                <a:schemeClr val="tx1"/>
              </a:solidFill>
            </a:rPr>
            <a:t>Treatment of Waste Water</a:t>
          </a:r>
          <a:endParaRPr lang="en-IN" sz="1600" kern="1200" dirty="0">
            <a:solidFill>
              <a:schemeClr val="tx1"/>
            </a:solidFill>
          </a:endParaRPr>
        </a:p>
      </dsp:txBody>
      <dsp:txXfrm rot="10800000">
        <a:off x="0" y="2366787"/>
        <a:ext cx="2599852" cy="1420072"/>
      </dsp:txXfrm>
    </dsp:sp>
    <dsp:sp modelId="{08D4BDDE-722B-4C25-932C-9E5C31FA48BA}">
      <dsp:nvSpPr>
        <dsp:cNvPr id="0" name=""/>
        <dsp:cNvSpPr/>
      </dsp:nvSpPr>
      <dsp:spPr>
        <a:xfrm rot="5400000">
          <a:off x="2953063" y="1540218"/>
          <a:ext cx="1893430" cy="259985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Water Management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Smart Meters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Leakage Identification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Water Quality Monitoring</a:t>
          </a:r>
        </a:p>
      </dsp:txBody>
      <dsp:txXfrm rot="-5400000">
        <a:off x="2599852" y="2366787"/>
        <a:ext cx="2599852" cy="1420072"/>
      </dsp:txXfrm>
    </dsp:sp>
    <dsp:sp modelId="{E81A7B16-A71B-4BA3-9E5F-041062D55CFE}">
      <dsp:nvSpPr>
        <dsp:cNvPr id="0" name=""/>
        <dsp:cNvSpPr/>
      </dsp:nvSpPr>
      <dsp:spPr>
        <a:xfrm>
          <a:off x="1819896" y="1420072"/>
          <a:ext cx="1559911" cy="94671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>
              <a:solidFill>
                <a:schemeClr val="tx1"/>
              </a:solidFill>
            </a:rPr>
            <a:t>Smart Solutions</a:t>
          </a:r>
          <a:endParaRPr lang="en-IN" sz="1600" b="1" kern="1200" dirty="0">
            <a:solidFill>
              <a:schemeClr val="tx1"/>
            </a:solidFill>
          </a:endParaRPr>
        </a:p>
      </dsp:txBody>
      <dsp:txXfrm>
        <a:off x="1866111" y="1466287"/>
        <a:ext cx="1467481" cy="854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A2FEA-61B0-4D6F-ABF1-85FA45A4DC88}">
      <dsp:nvSpPr>
        <dsp:cNvPr id="0" name=""/>
        <dsp:cNvSpPr/>
      </dsp:nvSpPr>
      <dsp:spPr>
        <a:xfrm>
          <a:off x="1336880" y="0"/>
          <a:ext cx="3953033" cy="395303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D670D-2D8C-4ED8-B698-6CACA16513C1}">
      <dsp:nvSpPr>
        <dsp:cNvPr id="0" name=""/>
        <dsp:cNvSpPr/>
      </dsp:nvSpPr>
      <dsp:spPr>
        <a:xfrm>
          <a:off x="1593827" y="256947"/>
          <a:ext cx="1581213" cy="1581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Smart Energy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/>
            <a:t>Smart Meters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/>
            <a:t>Co-Generation</a:t>
          </a:r>
        </a:p>
      </dsp:txBody>
      <dsp:txXfrm>
        <a:off x="1671015" y="334135"/>
        <a:ext cx="1426837" cy="1426837"/>
      </dsp:txXfrm>
    </dsp:sp>
    <dsp:sp modelId="{3D1576FC-1742-46CF-958A-F3AFB50BCE20}">
      <dsp:nvSpPr>
        <dsp:cNvPr id="0" name=""/>
        <dsp:cNvSpPr/>
      </dsp:nvSpPr>
      <dsp:spPr>
        <a:xfrm>
          <a:off x="3451753" y="256947"/>
          <a:ext cx="1581213" cy="1581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Smart Waste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/>
            <a:t>Waste to Energy Technology</a:t>
          </a:r>
          <a:endParaRPr lang="en-IN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700" kern="1200" dirty="0"/>
        </a:p>
      </dsp:txBody>
      <dsp:txXfrm>
        <a:off x="3528941" y="334135"/>
        <a:ext cx="1426837" cy="1426837"/>
      </dsp:txXfrm>
    </dsp:sp>
    <dsp:sp modelId="{E86A9628-0EC8-486F-8FB4-29317AF3E9D1}">
      <dsp:nvSpPr>
        <dsp:cNvPr id="0" name=""/>
        <dsp:cNvSpPr/>
      </dsp:nvSpPr>
      <dsp:spPr>
        <a:xfrm>
          <a:off x="1593827" y="2114872"/>
          <a:ext cx="1581213" cy="1581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Smart Building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/>
            <a:t>Green Buildings</a:t>
          </a:r>
        </a:p>
      </dsp:txBody>
      <dsp:txXfrm>
        <a:off x="1671015" y="2192060"/>
        <a:ext cx="1426837" cy="1426837"/>
      </dsp:txXfrm>
    </dsp:sp>
    <dsp:sp modelId="{8AD249B6-1A0E-4FD8-B3E3-C021E96CB4B1}">
      <dsp:nvSpPr>
        <dsp:cNvPr id="0" name=""/>
        <dsp:cNvSpPr/>
      </dsp:nvSpPr>
      <dsp:spPr>
        <a:xfrm>
          <a:off x="3451753" y="2114872"/>
          <a:ext cx="1581213" cy="1581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Sustainable Environment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1" kern="1200" dirty="0"/>
        </a:p>
      </dsp:txBody>
      <dsp:txXfrm>
        <a:off x="3528941" y="2192060"/>
        <a:ext cx="1426837" cy="1426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C171A-7130-4E19-92D1-DE94CC40DDCF}">
      <dsp:nvSpPr>
        <dsp:cNvPr id="0" name=""/>
        <dsp:cNvSpPr/>
      </dsp:nvSpPr>
      <dsp:spPr>
        <a:xfrm>
          <a:off x="4668880" y="1352376"/>
          <a:ext cx="1718929" cy="148694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Arial" panose="020B0604020202020204" pitchFamily="34" charset="0"/>
              <a:cs typeface="Arial" panose="020B0604020202020204" pitchFamily="34" charset="0"/>
            </a:rPr>
            <a:t>Market Opportunity </a:t>
          </a:r>
        </a:p>
      </dsp:txBody>
      <dsp:txXfrm>
        <a:off x="4953731" y="1598783"/>
        <a:ext cx="1149227" cy="994129"/>
      </dsp:txXfrm>
    </dsp:sp>
    <dsp:sp modelId="{99E85151-F85B-44D5-9C1B-E0EA3621DEDF}">
      <dsp:nvSpPr>
        <dsp:cNvPr id="0" name=""/>
        <dsp:cNvSpPr/>
      </dsp:nvSpPr>
      <dsp:spPr>
        <a:xfrm>
          <a:off x="5745260" y="640974"/>
          <a:ext cx="648547" cy="5588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D743F-1894-4435-8E49-77AB836299AF}">
      <dsp:nvSpPr>
        <dsp:cNvPr id="0" name=""/>
        <dsp:cNvSpPr/>
      </dsp:nvSpPr>
      <dsp:spPr>
        <a:xfrm>
          <a:off x="4827218" y="0"/>
          <a:ext cx="1408650" cy="12186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Green Energy Corridor</a:t>
          </a:r>
        </a:p>
      </dsp:txBody>
      <dsp:txXfrm>
        <a:off x="5060661" y="201956"/>
        <a:ext cx="941764" cy="814736"/>
      </dsp:txXfrm>
    </dsp:sp>
    <dsp:sp modelId="{772AA120-72FB-440F-B6AB-44EA99B32EF8}">
      <dsp:nvSpPr>
        <dsp:cNvPr id="0" name=""/>
        <dsp:cNvSpPr/>
      </dsp:nvSpPr>
      <dsp:spPr>
        <a:xfrm>
          <a:off x="6502165" y="1685650"/>
          <a:ext cx="648547" cy="5588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2CBDB-AFD0-483D-9FF6-E162F3E55E36}">
      <dsp:nvSpPr>
        <dsp:cNvPr id="0" name=""/>
        <dsp:cNvSpPr/>
      </dsp:nvSpPr>
      <dsp:spPr>
        <a:xfrm>
          <a:off x="6119114" y="749550"/>
          <a:ext cx="1408650" cy="12186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Small Hydro Projects</a:t>
          </a:r>
        </a:p>
      </dsp:txBody>
      <dsp:txXfrm>
        <a:off x="6352557" y="951506"/>
        <a:ext cx="941764" cy="814736"/>
      </dsp:txXfrm>
    </dsp:sp>
    <dsp:sp modelId="{159105F0-FBF4-4EBA-B362-203069C47EC8}">
      <dsp:nvSpPr>
        <dsp:cNvPr id="0" name=""/>
        <dsp:cNvSpPr/>
      </dsp:nvSpPr>
      <dsp:spPr>
        <a:xfrm>
          <a:off x="5976370" y="2864892"/>
          <a:ext cx="648547" cy="5588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DC1C1-EA49-4B9F-BCA0-BFA5E242DBD8}">
      <dsp:nvSpPr>
        <dsp:cNvPr id="0" name=""/>
        <dsp:cNvSpPr/>
      </dsp:nvSpPr>
      <dsp:spPr>
        <a:xfrm>
          <a:off x="6119114" y="2223079"/>
          <a:ext cx="1408650" cy="12186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Waste to Energy</a:t>
          </a:r>
        </a:p>
      </dsp:txBody>
      <dsp:txXfrm>
        <a:off x="6352557" y="2425035"/>
        <a:ext cx="941764" cy="814736"/>
      </dsp:txXfrm>
    </dsp:sp>
    <dsp:sp modelId="{8E3AF3B5-A088-4220-B911-73E232134B0B}">
      <dsp:nvSpPr>
        <dsp:cNvPr id="0" name=""/>
        <dsp:cNvSpPr/>
      </dsp:nvSpPr>
      <dsp:spPr>
        <a:xfrm>
          <a:off x="4672078" y="2987302"/>
          <a:ext cx="648547" cy="5588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52FD8-0E4C-45AB-8387-8E32E01E72BC}">
      <dsp:nvSpPr>
        <dsp:cNvPr id="0" name=""/>
        <dsp:cNvSpPr/>
      </dsp:nvSpPr>
      <dsp:spPr>
        <a:xfrm>
          <a:off x="4827218" y="2973468"/>
          <a:ext cx="1408650" cy="12186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Grid Energy Storage</a:t>
          </a:r>
        </a:p>
      </dsp:txBody>
      <dsp:txXfrm>
        <a:off x="5060661" y="3175424"/>
        <a:ext cx="941764" cy="814736"/>
      </dsp:txXfrm>
    </dsp:sp>
    <dsp:sp modelId="{E413D700-455E-4911-A6C3-0DF855743EB7}">
      <dsp:nvSpPr>
        <dsp:cNvPr id="0" name=""/>
        <dsp:cNvSpPr/>
      </dsp:nvSpPr>
      <dsp:spPr>
        <a:xfrm>
          <a:off x="3902778" y="1943046"/>
          <a:ext cx="648547" cy="55880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1E951-A7C8-4EDF-A181-585B88FF363D}">
      <dsp:nvSpPr>
        <dsp:cNvPr id="0" name=""/>
        <dsp:cNvSpPr/>
      </dsp:nvSpPr>
      <dsp:spPr>
        <a:xfrm>
          <a:off x="3529324" y="2223918"/>
          <a:ext cx="1408650" cy="12186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Smart City Projects</a:t>
          </a:r>
        </a:p>
      </dsp:txBody>
      <dsp:txXfrm>
        <a:off x="3762767" y="2425874"/>
        <a:ext cx="941764" cy="814736"/>
      </dsp:txXfrm>
    </dsp:sp>
    <dsp:sp modelId="{D45AB390-B352-43CD-8E2F-831313FFE359}">
      <dsp:nvSpPr>
        <dsp:cNvPr id="0" name=""/>
        <dsp:cNvSpPr/>
      </dsp:nvSpPr>
      <dsp:spPr>
        <a:xfrm>
          <a:off x="3529324" y="747873"/>
          <a:ext cx="1408650" cy="12186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+mn-lt"/>
              <a:cs typeface="Arial" panose="020B0604020202020204" pitchFamily="34" charset="0"/>
            </a:rPr>
            <a:t>Solar Parks</a:t>
          </a:r>
        </a:p>
      </dsp:txBody>
      <dsp:txXfrm>
        <a:off x="3762767" y="949829"/>
        <a:ext cx="941764" cy="81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0.29959</cdr:x>
      <cdr:y>0.05405</cdr:y>
    </cdr:from>
    <cdr:to>
      <cdr:x>0.65107</cdr:x>
      <cdr:y>0.47015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EF629B44-DB60-443E-B5F0-EEBA409C0927}"/>
            </a:ext>
          </a:extLst>
        </cdr:cNvPr>
        <cdr:cNvCxnSpPr/>
      </cdr:nvCxnSpPr>
      <cdr:spPr>
        <a:xfrm xmlns:a="http://schemas.openxmlformats.org/drawingml/2006/main" flipV="1">
          <a:off x="1226050" y="193402"/>
          <a:ext cx="1438382" cy="14889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0.36494</cdr:x>
      <cdr:y>0.19156</cdr:y>
    </cdr:from>
    <cdr:to>
      <cdr:x>0.58837</cdr:x>
      <cdr:y>0.4471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F086B7C-004A-4CD9-B9C0-2D364D95C318}"/>
            </a:ext>
          </a:extLst>
        </cdr:cNvPr>
        <cdr:cNvSpPr txBox="1"/>
      </cdr:nvSpPr>
      <cdr:spPr>
        <a:xfrm xmlns:a="http://schemas.openxmlformats.org/drawingml/2006/main" rot="18841721">
          <a:off x="1493460" y="6854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CAGR = 39%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0.28955</cdr:x>
      <cdr:y>0.05405</cdr:y>
    </cdr:from>
    <cdr:to>
      <cdr:x>0.66362</cdr:x>
      <cdr:y>0.30959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EF629B44-DB60-443E-B5F0-EEBA409C0927}"/>
            </a:ext>
          </a:extLst>
        </cdr:cNvPr>
        <cdr:cNvCxnSpPr/>
      </cdr:nvCxnSpPr>
      <cdr:spPr>
        <a:xfrm xmlns:a="http://schemas.openxmlformats.org/drawingml/2006/main" flipV="1">
          <a:off x="1184954" y="193402"/>
          <a:ext cx="1530849" cy="9143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0.32006</cdr:x>
      <cdr:y>0.11691</cdr:y>
    </cdr:from>
    <cdr:to>
      <cdr:x>0.5435</cdr:x>
      <cdr:y>0.37244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F086B7C-004A-4CD9-B9C0-2D364D95C318}"/>
            </a:ext>
          </a:extLst>
        </cdr:cNvPr>
        <cdr:cNvSpPr txBox="1"/>
      </cdr:nvSpPr>
      <cdr:spPr>
        <a:xfrm xmlns:a="http://schemas.openxmlformats.org/drawingml/2006/main" rot="19682867">
          <a:off x="1309812" y="418337"/>
          <a:ext cx="914389" cy="9143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N" sz="1400" b="1" dirty="0">
              <a:latin typeface="Arial" panose="020B0604020202020204" pitchFamily="34" charset="0"/>
              <a:cs typeface="Arial" panose="020B0604020202020204" pitchFamily="34" charset="0"/>
            </a:rPr>
            <a:t>CAGR = 17%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3519B-CB5C-43E8-AABB-1D09C7086532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05501-8EF1-45E4-8734-6DAC14A3D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8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5501-8EF1-45E4-8734-6DAC14A3DA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58D60-13DC-41A2-B948-4CC14721185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962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58D60-13DC-41A2-B948-4CC14721185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78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5501-8EF1-45E4-8734-6DAC14A3DA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5501-8EF1-45E4-8734-6DAC14A3DA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9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5501-8EF1-45E4-8734-6DAC14A3DA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5501-8EF1-45E4-8734-6DAC14A3D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5501-8EF1-45E4-8734-6DAC14A3DA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2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05501-8EF1-45E4-8734-6DAC14A3DA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58D60-13DC-41A2-B948-4CC14721185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24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58D60-13DC-41A2-B948-4CC14721185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4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5CB5-715A-4F97-A3C9-79A168C39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2CADC-8E3A-4D42-8F42-A50FFB069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2CED2-BA54-4B29-A2AB-591B6D23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68152-E378-4F50-923A-9B2311CD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405C-F37F-48BA-BE67-A8A16DBF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F461-3FD0-48D4-844D-109B5406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9316E-C103-4C68-BA4B-B3CBC1605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FF274-A944-40F5-8871-25045184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AB15-3E33-499C-904D-1C168772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3365-DA0E-4CBE-ABCA-6E798356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CB985-CDCB-4088-B815-A9D14BFF5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5F5BC-79E5-46DF-B9A5-513DD50B6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58B4F-E524-4D33-9E7A-FD6B1EC3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8935C-9874-41C7-A4E2-AD4C91F6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E9754-E454-446F-8ACC-584ED1F3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0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A group of people sitting at a table&#10;&#10;Description generated with very high confidence"/>
          <p:cNvPicPr preferRelativeResize="0"/>
          <p:nvPr/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9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78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AE86-59E8-45F9-852B-56C0DDB5D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00D30-28C1-4B4C-B6DD-A5928C705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F228D-B4E9-4940-B8FA-4A8908CD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F4F96-778F-4A69-9594-EC0770D5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5A10-710E-43ED-A9F9-45623F68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06CB-A2A5-4B6E-94F7-A7EA8849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5A5E-8EB1-47DC-B1A2-BD65A10D1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C3619-4CFB-4FDC-B11D-F142A99D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71DF-64A2-4380-9F4E-3F0D2989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9BCD8-3DA1-411F-A354-E4723D8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7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4A3EF-A1F2-467A-AE8F-150D5E69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87C94-374E-4D38-A7C2-B498DB8E5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CB32E-356E-47DB-ABF9-5E158D98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DF5A-C723-47A6-B8A2-84184A804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3C21-79E8-48E6-872F-20AC466A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6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2DB2-2B5D-44E6-9C1E-F3F33D73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87D-D3BC-4DB8-8301-4499AD0E8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D9C90-6574-4685-81E0-0DF7A6E05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9348B-3CAF-4500-A0BB-1E765A493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FE08C-468F-4BF0-BD94-F116F2D3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22EE6-38BB-4BB6-B7B3-3D07AD19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3BD-E36A-4304-950F-26DCF73C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B9792-D99C-42AB-A7E2-672C9E523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48C6F-5722-4290-9B4A-FA56C2B64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CB74C-3D01-4C8C-9B0F-D9D2638D73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2D3D0-1D4F-4974-847E-51C73A461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80A56-68A2-46A5-816D-831F0EA9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E9B01-B8C4-484E-A791-2B1BA5C4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48A11-7A83-41B6-85BE-6FF377CA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4B6C-A809-40E9-BC3F-ED8385B0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8A387-1B2C-49A4-98CA-875666CA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8310E-08B3-4C53-AE16-8CB18733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D360E-6C13-457A-9C17-F5ED16B0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88E71-CE00-4C38-92F1-CD2DF365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0D810-A7A6-4D02-B43E-E9891AC52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FD526-0415-4DEA-ADF9-3B87B211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FD56-289F-4255-AF8D-9167970C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D4F8-CCA4-4BBC-BD15-4FD3C3F3B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565E9-18BD-4625-B08D-B9875795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3A7A-6B5F-4945-B0C1-A052C9ED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7AD9-BCE3-495E-8ACC-695CD689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72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FFCD-2627-4489-883C-3D4B7531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96EB8-54CE-4664-B7A4-F593C313C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21AAE-2B9F-475A-93DC-F9E0F7592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55E20-FE6F-4BB4-BD2B-685134D12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E7522-1B6E-42EF-93AD-3A780225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90949-825B-4B50-BCAB-A4FD2B56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8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D603-025D-4022-BE4E-7FBD44FE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59B5A-CB20-40C8-ACDF-5A411FA34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C2EF2-F057-452E-A627-E001431C8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8C7AE-BE40-4822-97F0-E0D36A4C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3A3B9-6659-41F3-9329-ECF0AF6D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08596-6B78-4577-90D0-FFA45B97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7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47AD-F60B-4E39-8E17-6B8E4198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5F585-0FE7-4246-B348-6604B1222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06CC6-C492-4920-AC07-39BB23E3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EE549-50BB-4500-888C-0D377387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CE79D-883E-464A-92A7-EE94A1D8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8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EB30D-CE4D-4CD5-987D-D1846AA30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D9D3D-7579-4FF6-893E-1678B5BB9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2B726-93F3-45EC-A048-59D067DE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356FF-E13A-4FAD-8C9D-FC3D09E9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FA7BD-EAB8-41E0-B266-F83DBC96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1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C02D-EC50-4B02-9036-F9FAE1F8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0FA9F-753C-4716-83EA-2BF5DE78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22DB6-5EB6-43AF-9CE0-31DCD81E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64BB-1407-4CFC-93E9-D33E0BCE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AB2F-286B-4486-A501-3093C62C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5C2D-2309-48C3-8A9C-256C7C34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67D5F-ACB2-4A1D-8015-7B12B155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C9666-9484-4C10-94CF-2F7C42FF7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86EF9-D2DB-4FB5-B8D1-F0D65D39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06936-6795-4435-8AB4-796EC995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0FC3F-A488-4D30-9373-DE138E16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2D6F-910C-48C7-A975-E5A2CE9FC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E54C-782D-4450-88AC-AE4880126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1AEA9-AF39-43C1-9AE8-A45BC462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9CA2E-B7D8-4532-9F8E-76719227A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1F01D-306A-4123-B9C6-A25C723DF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19474-9015-432D-B539-C6D7049A9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DA3B6-5E43-43B6-9771-73D23EF6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32DD65-1DD7-45BD-86E0-2A91D40F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1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653D7-244B-402B-9CA1-31880AF58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17E4A-DC90-4C9F-B8F1-3E17CEE5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67F0E-4373-47E7-9D6C-A2046B8E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F59FB-4B81-4D18-8E5B-2B62B6F6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0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1A762-1605-48AD-A89E-4563947A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32D82-1927-4DFC-9D68-C7197E8C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C95B7-B150-4690-A0C5-17D9B5E7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E300-3DF4-41DC-AE05-B6C894BD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B26AA-4A29-4BB6-B214-1CA3D39C2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61375-BD12-4BC5-9D3F-85434F152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9928A-E46A-4754-BF07-1FB62886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D2120-EA80-4A62-9F65-58E8D569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9A079-F2A1-4C78-95C3-FA301F6F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0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AE9C-9DA7-47E8-A70D-2BCCE6CB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FF9F2-8107-4EEF-8580-1642358D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B5518-D2BE-466B-8DD6-522E771C6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3E9A5-467D-484F-8627-B27FE3035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86ACD-495E-4206-9F70-BC26EB71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4DD6A-EA22-4E03-B8DC-407E47A8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950ED-7C6F-4F84-94B5-8C82C7C2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847" y="264759"/>
            <a:ext cx="10622153" cy="844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2DEA4-8F80-4DAF-949D-E336D822E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5E19C-7A22-4390-AE6A-8CAE04887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B0D7-ABE0-4F0B-8875-3E53CC23706E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D806E-2CEB-407B-A2AC-2D9FADDB5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ED822-EAD2-491A-B14F-BFFA647E3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AEA6-D9A5-4D96-B6D8-2754BB1C29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E6EF4F8-3FA3-4E02-83F5-E3D0B6173867}"/>
              </a:ext>
            </a:extLst>
          </p:cNvPr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3"/>
          <a:stretch/>
        </p:blipFill>
        <p:spPr bwMode="auto">
          <a:xfrm>
            <a:off x="0" y="6721475"/>
            <a:ext cx="12192000" cy="13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C1F25EF-DF99-46E4-93CA-33D2E9EAFD78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36525"/>
            <a:ext cx="1073150" cy="8440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736AB8-DA9C-46B7-B233-6AC0F4C204B7}"/>
              </a:ext>
            </a:extLst>
          </p:cNvPr>
          <p:cNvSpPr/>
          <p:nvPr userDrawn="1"/>
        </p:nvSpPr>
        <p:spPr>
          <a:xfrm>
            <a:off x="647114" y="1114255"/>
            <a:ext cx="10916529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8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9393D6-F4C5-479C-8192-D70048AE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AF8E2-8B2D-4F63-AF6A-0CCCBD2EA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22F7E-3972-4F9E-AAE8-94AF52792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B7E3-2CB1-4573-9689-40D7E3590BC6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B6F40-8CAA-476E-B435-7A2CE117A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25039-1620-4B24-B57C-103855F9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E20CD-E595-4E3B-985B-A15D9A2C39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9957D042-F758-4CA8-82F7-423B0FCA6BA8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3"/>
          <a:stretch/>
        </p:blipFill>
        <p:spPr bwMode="auto">
          <a:xfrm>
            <a:off x="0" y="6701472"/>
            <a:ext cx="12192000" cy="156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498024B-8D21-43F2-9B27-C77381A80303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8" y="136525"/>
            <a:ext cx="1085342" cy="83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47.svg"/><Relationship Id="rId18" Type="http://schemas.openxmlformats.org/officeDocument/2006/relationships/image" Target="../media/image48.png"/><Relationship Id="rId3" Type="http://schemas.openxmlformats.org/officeDocument/2006/relationships/image" Target="../media/image6.png"/><Relationship Id="rId21" Type="http://schemas.openxmlformats.org/officeDocument/2006/relationships/image" Target="../media/image4.png"/><Relationship Id="rId7" Type="http://schemas.openxmlformats.org/officeDocument/2006/relationships/diagramData" Target="../diagrams/data3.xml"/><Relationship Id="rId12" Type="http://schemas.openxmlformats.org/officeDocument/2006/relationships/image" Target="../media/image46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microsoft.com/office/2007/relationships/diagramDrawing" Target="../diagrams/drawing3.xml"/><Relationship Id="rId5" Type="http://schemas.openxmlformats.org/officeDocument/2006/relationships/image" Target="../media/image8.png"/><Relationship Id="rId15" Type="http://schemas.openxmlformats.org/officeDocument/2006/relationships/image" Target="../media/image27.svg"/><Relationship Id="rId10" Type="http://schemas.openxmlformats.org/officeDocument/2006/relationships/diagramColors" Target="../diagrams/colors3.xml"/><Relationship Id="rId19" Type="http://schemas.openxmlformats.org/officeDocument/2006/relationships/image" Target="../media/image49.svg"/><Relationship Id="rId4" Type="http://schemas.openxmlformats.org/officeDocument/2006/relationships/image" Target="../media/image7.svg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chart" Target="../charts/chart1.xml"/><Relationship Id="rId7" Type="http://schemas.openxmlformats.org/officeDocument/2006/relationships/image" Target="../media/image5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chart" Target="../charts/chart2.xml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chart" Target="../charts/chart3.xml"/><Relationship Id="rId7" Type="http://schemas.openxmlformats.org/officeDocument/2006/relationships/image" Target="../media/image5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chart" Target="../charts/chart4.xml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18" Type="http://schemas.openxmlformats.org/officeDocument/2006/relationships/image" Target="../media/image68.png"/><Relationship Id="rId3" Type="http://schemas.openxmlformats.org/officeDocument/2006/relationships/diagramData" Target="../diagrams/data4.xml"/><Relationship Id="rId21" Type="http://schemas.openxmlformats.org/officeDocument/2006/relationships/image" Target="../media/image71.svg"/><Relationship Id="rId7" Type="http://schemas.microsoft.com/office/2007/relationships/diagramDrawing" Target="../diagrams/drawing4.xml"/><Relationship Id="rId12" Type="http://schemas.openxmlformats.org/officeDocument/2006/relationships/image" Target="../media/image62.png"/><Relationship Id="rId17" Type="http://schemas.openxmlformats.org/officeDocument/2006/relationships/image" Target="../media/image67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1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65.svg"/><Relationship Id="rId23" Type="http://schemas.openxmlformats.org/officeDocument/2006/relationships/image" Target="../media/image4.png"/><Relationship Id="rId10" Type="http://schemas.openxmlformats.org/officeDocument/2006/relationships/image" Target="../media/image60.png"/><Relationship Id="rId19" Type="http://schemas.openxmlformats.org/officeDocument/2006/relationships/image" Target="../media/image6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59.svg"/><Relationship Id="rId14" Type="http://schemas.openxmlformats.org/officeDocument/2006/relationships/image" Target="../media/image64.png"/><Relationship Id="rId2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nsideindiatrade.com" TargetMode="External"/><Relationship Id="rId2" Type="http://schemas.openxmlformats.org/officeDocument/2006/relationships/hyperlink" Target="http://www.insideindiatrad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image" Target="../media/image72.png"/><Relationship Id="rId4" Type="http://schemas.openxmlformats.org/officeDocument/2006/relationships/hyperlink" Target="https://www.linkedin.com/company-beta/75991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.xml"/><Relationship Id="rId18" Type="http://schemas.openxmlformats.org/officeDocument/2006/relationships/image" Target="../media/image14.png"/><Relationship Id="rId26" Type="http://schemas.openxmlformats.org/officeDocument/2006/relationships/diagramData" Target="../diagrams/data2.xml"/><Relationship Id="rId3" Type="http://schemas.openxmlformats.org/officeDocument/2006/relationships/image" Target="../media/image6.png"/><Relationship Id="rId21" Type="http://schemas.openxmlformats.org/officeDocument/2006/relationships/image" Target="../media/image17.svg"/><Relationship Id="rId34" Type="http://schemas.openxmlformats.org/officeDocument/2006/relationships/image" Target="../media/image25.sv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3.svg"/><Relationship Id="rId25" Type="http://schemas.openxmlformats.org/officeDocument/2006/relationships/image" Target="../media/image21.svg"/><Relationship Id="rId33" Type="http://schemas.openxmlformats.org/officeDocument/2006/relationships/image" Target="../media/image24.png"/><Relationship Id="rId38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diagramQuickStyle" Target="../diagrams/quickStyle1.xml"/><Relationship Id="rId24" Type="http://schemas.openxmlformats.org/officeDocument/2006/relationships/image" Target="../media/image20.png"/><Relationship Id="rId32" Type="http://schemas.openxmlformats.org/officeDocument/2006/relationships/image" Target="../media/image23.svg"/><Relationship Id="rId37" Type="http://schemas.openxmlformats.org/officeDocument/2006/relationships/image" Target="../media/image28.png"/><Relationship Id="rId5" Type="http://schemas.openxmlformats.org/officeDocument/2006/relationships/image" Target="../media/image8.png"/><Relationship Id="rId15" Type="http://schemas.openxmlformats.org/officeDocument/2006/relationships/image" Target="../media/image11.svg"/><Relationship Id="rId23" Type="http://schemas.openxmlformats.org/officeDocument/2006/relationships/image" Target="../media/image19.svg"/><Relationship Id="rId28" Type="http://schemas.openxmlformats.org/officeDocument/2006/relationships/diagramQuickStyle" Target="../diagrams/quickStyle2.xml"/><Relationship Id="rId36" Type="http://schemas.openxmlformats.org/officeDocument/2006/relationships/image" Target="../media/image27.svg"/><Relationship Id="rId10" Type="http://schemas.openxmlformats.org/officeDocument/2006/relationships/diagramLayout" Target="../diagrams/layout1.xml"/><Relationship Id="rId19" Type="http://schemas.openxmlformats.org/officeDocument/2006/relationships/image" Target="../media/image15.svg"/><Relationship Id="rId31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diagramData" Target="../diagrams/data1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diagramLayout" Target="../diagrams/layout2.xml"/><Relationship Id="rId30" Type="http://schemas.microsoft.com/office/2007/relationships/diagramDrawing" Target="../diagrams/drawing2.xml"/><Relationship Id="rId35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8.png"/><Relationship Id="rId21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A6D0F5-2A2E-41C3-868F-53196E31168E}"/>
              </a:ext>
            </a:extLst>
          </p:cNvPr>
          <p:cNvSpPr txBox="1"/>
          <p:nvPr/>
        </p:nvSpPr>
        <p:spPr>
          <a:xfrm>
            <a:off x="4436076" y="3815399"/>
            <a:ext cx="7603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cs typeface="Arial" pitchFamily="34" charset="0"/>
              </a:rPr>
              <a:t>Opportunities in Indian Smart City – Mobility, Clean Energy and Smart Grids Sector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670EA-05BC-4E40-8BFD-D048C79A03D1}"/>
              </a:ext>
            </a:extLst>
          </p:cNvPr>
          <p:cNvCxnSpPr>
            <a:cxnSpLocks/>
          </p:cNvCxnSpPr>
          <p:nvPr/>
        </p:nvCxnSpPr>
        <p:spPr>
          <a:xfrm>
            <a:off x="6300905" y="5117000"/>
            <a:ext cx="556195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65D031F-744D-4EEF-8F8C-1D47236932AC}"/>
              </a:ext>
            </a:extLst>
          </p:cNvPr>
          <p:cNvSpPr/>
          <p:nvPr/>
        </p:nvSpPr>
        <p:spPr>
          <a:xfrm flipV="1">
            <a:off x="0" y="6815181"/>
            <a:ext cx="12192000" cy="227876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1">
            <a:extLst>
              <a:ext uri="{FF2B5EF4-FFF2-40B4-BE49-F238E27FC236}">
                <a16:creationId xmlns:a16="http://schemas.microsoft.com/office/drawing/2014/main" id="{B89774A4-8D2C-4A13-BD35-A55178F2D4C6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39603" y="145798"/>
            <a:ext cx="2304696" cy="83270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16A0BD34-78E5-4C9F-8999-A84129DBE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63" y="67881"/>
            <a:ext cx="1016855" cy="9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5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raphic 78" descr="Document">
            <a:extLst>
              <a:ext uri="{FF2B5EF4-FFF2-40B4-BE49-F238E27FC236}">
                <a16:creationId xmlns:a16="http://schemas.microsoft.com/office/drawing/2014/main" id="{9502D95A-ABEE-493B-A778-F249CB2B4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20" y="1604598"/>
            <a:ext cx="351796" cy="351796"/>
          </a:xfrm>
          <a:prstGeom prst="rect">
            <a:avLst/>
          </a:prstGeom>
        </p:spPr>
      </p:pic>
      <p:pic>
        <p:nvPicPr>
          <p:cNvPr id="84" name="Graphic 83" descr="Court">
            <a:extLst>
              <a:ext uri="{FF2B5EF4-FFF2-40B4-BE49-F238E27FC236}">
                <a16:creationId xmlns:a16="http://schemas.microsoft.com/office/drawing/2014/main" id="{EABAF610-B70C-4906-A727-09C94D53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8445" y="1567419"/>
            <a:ext cx="373672" cy="3736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CF91AE-04C2-4E52-A6AA-CCFF2399D7D7}"/>
              </a:ext>
            </a:extLst>
          </p:cNvPr>
          <p:cNvSpPr/>
          <p:nvPr/>
        </p:nvSpPr>
        <p:spPr>
          <a:xfrm>
            <a:off x="3263534" y="1198754"/>
            <a:ext cx="5668165" cy="55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Smart Cities- Clean Energy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1CB626-190A-4273-A346-54E3E42A06B8}"/>
              </a:ext>
            </a:extLst>
          </p:cNvPr>
          <p:cNvSpPr/>
          <p:nvPr/>
        </p:nvSpPr>
        <p:spPr>
          <a:xfrm>
            <a:off x="3625730" y="1872246"/>
            <a:ext cx="5305969" cy="5555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Smart City Guidelines mandates 10% of the Smart City’s Energy Requirement by Solar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C99CB2C-0296-434F-BA63-43E1A7703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812403"/>
              </p:ext>
            </p:extLst>
          </p:nvPr>
        </p:nvGraphicFramePr>
        <p:xfrm>
          <a:off x="3010082" y="2545738"/>
          <a:ext cx="6626794" cy="395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Graphic 6" descr="Windmill">
            <a:extLst>
              <a:ext uri="{FF2B5EF4-FFF2-40B4-BE49-F238E27FC236}">
                <a16:creationId xmlns:a16="http://schemas.microsoft.com/office/drawing/2014/main" id="{3AF64FCF-2A63-4B79-B657-F739444A2A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74686" y="3231527"/>
            <a:ext cx="914400" cy="914400"/>
          </a:xfrm>
          <a:prstGeom prst="rect">
            <a:avLst/>
          </a:prstGeom>
        </p:spPr>
      </p:pic>
      <p:pic>
        <p:nvPicPr>
          <p:cNvPr id="14" name="Graphic 13" descr="Toilet">
            <a:extLst>
              <a:ext uri="{FF2B5EF4-FFF2-40B4-BE49-F238E27FC236}">
                <a16:creationId xmlns:a16="http://schemas.microsoft.com/office/drawing/2014/main" id="{5C5F1052-B814-4172-8154-08C2E74C10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03414" y="3116628"/>
            <a:ext cx="914400" cy="914400"/>
          </a:xfrm>
          <a:prstGeom prst="rect">
            <a:avLst/>
          </a:prstGeom>
        </p:spPr>
      </p:pic>
      <p:pic>
        <p:nvPicPr>
          <p:cNvPr id="17" name="Graphic 16" descr="Building">
            <a:extLst>
              <a:ext uri="{FF2B5EF4-FFF2-40B4-BE49-F238E27FC236}">
                <a16:creationId xmlns:a16="http://schemas.microsoft.com/office/drawing/2014/main" id="{AA2DCC73-76DF-448B-8C26-50601387F4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74686" y="5031525"/>
            <a:ext cx="914400" cy="914400"/>
          </a:xfrm>
          <a:prstGeom prst="rect">
            <a:avLst/>
          </a:prstGeom>
        </p:spPr>
      </p:pic>
      <p:pic>
        <p:nvPicPr>
          <p:cNvPr id="19" name="Graphic 18" descr="Open hand with plant">
            <a:extLst>
              <a:ext uri="{FF2B5EF4-FFF2-40B4-BE49-F238E27FC236}">
                <a16:creationId xmlns:a16="http://schemas.microsoft.com/office/drawing/2014/main" id="{17465AAE-BD87-4817-821C-6230324661D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60115" y="4822511"/>
            <a:ext cx="914400" cy="91440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79BAA9D-7B86-463A-9019-C6BBE35F1B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15" name="Image1">
            <a:extLst>
              <a:ext uri="{FF2B5EF4-FFF2-40B4-BE49-F238E27FC236}">
                <a16:creationId xmlns:a16="http://schemas.microsoft.com/office/drawing/2014/main" id="{B3A536E8-DDA0-4B94-8E07-453603610A97}"/>
              </a:ext>
            </a:extLst>
          </p:cNvPr>
          <p:cNvPicPr/>
          <p:nvPr/>
        </p:nvPicPr>
        <p:blipFill>
          <a:blip r:embed="rId21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C93C6-E5F7-4070-9996-822B97EC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188" y="63497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6AEA6-D9A5-4D96-B6D8-2754BB1C29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FC9198-25C7-490E-9143-C68EAE6BFD99}"/>
              </a:ext>
            </a:extLst>
          </p:cNvPr>
          <p:cNvGraphicFramePr/>
          <p:nvPr/>
        </p:nvGraphicFramePr>
        <p:xfrm>
          <a:off x="8255991" y="2077620"/>
          <a:ext cx="3826418" cy="421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9B85F25-0752-4474-9936-43AD5A86C984}"/>
              </a:ext>
            </a:extLst>
          </p:cNvPr>
          <p:cNvSpPr/>
          <p:nvPr/>
        </p:nvSpPr>
        <p:spPr>
          <a:xfrm>
            <a:off x="4482132" y="1737571"/>
            <a:ext cx="3345145" cy="56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Market Players (Top 10)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0BD42E8B-B0B3-4153-A848-A8037054F6CB}"/>
              </a:ext>
            </a:extLst>
          </p:cNvPr>
          <p:cNvGraphicFramePr>
            <a:graphicFrameLocks noGrp="1"/>
          </p:cNvGraphicFramePr>
          <p:nvPr/>
        </p:nvGraphicFramePr>
        <p:xfrm>
          <a:off x="4482132" y="2465778"/>
          <a:ext cx="334515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441">
                  <a:extLst>
                    <a:ext uri="{9D8B030D-6E8A-4147-A177-3AD203B41FA5}">
                      <a16:colId xmlns:a16="http://schemas.microsoft.com/office/drawing/2014/main" val="3150146746"/>
                    </a:ext>
                  </a:extLst>
                </a:gridCol>
                <a:gridCol w="1186713">
                  <a:extLst>
                    <a:ext uri="{9D8B030D-6E8A-4147-A177-3AD203B41FA5}">
                      <a16:colId xmlns:a16="http://schemas.microsoft.com/office/drawing/2014/main" val="1823746542"/>
                    </a:ext>
                  </a:extLst>
                </a:gridCol>
              </a:tblGrid>
              <a:tr h="573614">
                <a:tc>
                  <a:txBody>
                    <a:bodyPr/>
                    <a:lstStyle/>
                    <a:p>
                      <a:r>
                        <a:rPr lang="en-IN" dirty="0"/>
                        <a:t>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Capacity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55114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Acme Solar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382763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Adani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48618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Greenko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85343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Azure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48675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460595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49370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642960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Avaada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13816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 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715835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50690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864FEDCE-7E81-4360-9D87-E8EA5F55806E}"/>
              </a:ext>
            </a:extLst>
          </p:cNvPr>
          <p:cNvSpPr/>
          <p:nvPr/>
        </p:nvSpPr>
        <p:spPr>
          <a:xfrm>
            <a:off x="8472600" y="1748591"/>
            <a:ext cx="3345145" cy="56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Market  Concentration</a:t>
            </a:r>
          </a:p>
        </p:txBody>
      </p: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54D68853-0CD7-428F-86CA-FA5D2C3D2846}"/>
              </a:ext>
            </a:extLst>
          </p:cNvPr>
          <p:cNvGraphicFramePr/>
          <p:nvPr/>
        </p:nvGraphicFramePr>
        <p:xfrm>
          <a:off x="109590" y="2447057"/>
          <a:ext cx="4092393" cy="357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1" name="Rectangle 90">
            <a:extLst>
              <a:ext uri="{FF2B5EF4-FFF2-40B4-BE49-F238E27FC236}">
                <a16:creationId xmlns:a16="http://schemas.microsoft.com/office/drawing/2014/main" id="{B6167658-16F2-48FC-85A5-293C6A202D36}"/>
              </a:ext>
            </a:extLst>
          </p:cNvPr>
          <p:cNvSpPr/>
          <p:nvPr/>
        </p:nvSpPr>
        <p:spPr>
          <a:xfrm>
            <a:off x="497291" y="1752434"/>
            <a:ext cx="3345145" cy="56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Market Size &amp; Growth</a:t>
            </a:r>
          </a:p>
        </p:txBody>
      </p:sp>
      <p:pic>
        <p:nvPicPr>
          <p:cNvPr id="93" name="Graphic 92" descr="Bar graph with upward trend">
            <a:extLst>
              <a:ext uri="{FF2B5EF4-FFF2-40B4-BE49-F238E27FC236}">
                <a16:creationId xmlns:a16="http://schemas.microsoft.com/office/drawing/2014/main" id="{74AADBAB-38B6-4FCC-9AD4-3491E2E97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444" y="1814689"/>
            <a:ext cx="914400" cy="525862"/>
          </a:xfrm>
          <a:prstGeom prst="rect">
            <a:avLst/>
          </a:prstGeom>
        </p:spPr>
      </p:pic>
      <p:pic>
        <p:nvPicPr>
          <p:cNvPr id="95" name="Graphic 94" descr="Pie chart">
            <a:extLst>
              <a:ext uri="{FF2B5EF4-FFF2-40B4-BE49-F238E27FC236}">
                <a16:creationId xmlns:a16="http://schemas.microsoft.com/office/drawing/2014/main" id="{21645BF3-6CE4-4755-9212-60AE88781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5928" y="1794389"/>
            <a:ext cx="914400" cy="435593"/>
          </a:xfrm>
          <a:prstGeom prst="rect">
            <a:avLst/>
          </a:prstGeom>
        </p:spPr>
      </p:pic>
      <p:pic>
        <p:nvPicPr>
          <p:cNvPr id="98" name="Graphic 97" descr="Meeting">
            <a:extLst>
              <a:ext uri="{FF2B5EF4-FFF2-40B4-BE49-F238E27FC236}">
                <a16:creationId xmlns:a16="http://schemas.microsoft.com/office/drawing/2014/main" id="{91184089-8956-47F1-AA9A-C338F72B8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4463" y="1799706"/>
            <a:ext cx="914400" cy="40237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89AB48C-A014-458C-9B7A-B7D4C0E8E486}"/>
              </a:ext>
            </a:extLst>
          </p:cNvPr>
          <p:cNvSpPr txBox="1">
            <a:spLocks/>
          </p:cNvSpPr>
          <p:nvPr/>
        </p:nvSpPr>
        <p:spPr>
          <a:xfrm>
            <a:off x="0" y="6414408"/>
            <a:ext cx="624388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Invest India, Clean Energy Investment Trends  2019 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DCDB24-F84E-4B38-A979-C6A5382390E3}"/>
              </a:ext>
            </a:extLst>
          </p:cNvPr>
          <p:cNvSpPr/>
          <p:nvPr/>
        </p:nvSpPr>
        <p:spPr>
          <a:xfrm flipH="1">
            <a:off x="4116171" y="1737571"/>
            <a:ext cx="45719" cy="47210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58D232-ED70-46EB-B94C-557ABBA252CA}"/>
              </a:ext>
            </a:extLst>
          </p:cNvPr>
          <p:cNvSpPr/>
          <p:nvPr/>
        </p:nvSpPr>
        <p:spPr>
          <a:xfrm flipH="1">
            <a:off x="8147521" y="1738130"/>
            <a:ext cx="45719" cy="47205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D312C5C-487F-4A4C-A8D5-8D71B00B22B9}"/>
              </a:ext>
            </a:extLst>
          </p:cNvPr>
          <p:cNvSpPr/>
          <p:nvPr/>
        </p:nvSpPr>
        <p:spPr>
          <a:xfrm>
            <a:off x="3590900" y="1207496"/>
            <a:ext cx="5305969" cy="465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Market Analysis- Clean Energy- Solar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147D15-6075-43E4-9C26-D0DB106C7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3280"/>
              </p:ext>
            </p:extLst>
          </p:nvPr>
        </p:nvGraphicFramePr>
        <p:xfrm>
          <a:off x="246579" y="1748591"/>
          <a:ext cx="11744389" cy="4710067"/>
        </p:xfrm>
        <a:graphic>
          <a:graphicData uri="http://schemas.openxmlformats.org/drawingml/2006/table">
            <a:tbl>
              <a:tblPr/>
              <a:tblGrid>
                <a:gridCol w="11744389">
                  <a:extLst>
                    <a:ext uri="{9D8B030D-6E8A-4147-A177-3AD203B41FA5}">
                      <a16:colId xmlns:a16="http://schemas.microsoft.com/office/drawing/2014/main" val="3295082156"/>
                    </a:ext>
                  </a:extLst>
                </a:gridCol>
              </a:tblGrid>
              <a:tr h="471006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3225"/>
                  </a:ext>
                </a:extLst>
              </a:tr>
            </a:tbl>
          </a:graphicData>
        </a:graphic>
      </p:graphicFrame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B8DD331-DE7F-4E13-8653-AD1DB4B8D2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25" name="Image1">
            <a:extLst>
              <a:ext uri="{FF2B5EF4-FFF2-40B4-BE49-F238E27FC236}">
                <a16:creationId xmlns:a16="http://schemas.microsoft.com/office/drawing/2014/main" id="{CB9DD5D4-0580-4FB4-9FD8-0C90F458BB95}"/>
              </a:ext>
            </a:extLst>
          </p:cNvPr>
          <p:cNvPicPr/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6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C93C6-E5F7-4070-9996-822B97EC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3188" y="63497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6AEA6-D9A5-4D96-B6D8-2754BB1C29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FC9198-25C7-490E-9143-C68EAE6BFD99}"/>
              </a:ext>
            </a:extLst>
          </p:cNvPr>
          <p:cNvGraphicFramePr/>
          <p:nvPr/>
        </p:nvGraphicFramePr>
        <p:xfrm>
          <a:off x="8255991" y="2077620"/>
          <a:ext cx="3826418" cy="421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9B85F25-0752-4474-9936-43AD5A86C984}"/>
              </a:ext>
            </a:extLst>
          </p:cNvPr>
          <p:cNvSpPr/>
          <p:nvPr/>
        </p:nvSpPr>
        <p:spPr>
          <a:xfrm>
            <a:off x="4482132" y="1737571"/>
            <a:ext cx="3345145" cy="56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Market Players (Top 10)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0BD42E8B-B0B3-4153-A848-A8037054F6CB}"/>
              </a:ext>
            </a:extLst>
          </p:cNvPr>
          <p:cNvGraphicFramePr>
            <a:graphicFrameLocks noGrp="1"/>
          </p:cNvGraphicFramePr>
          <p:nvPr/>
        </p:nvGraphicFramePr>
        <p:xfrm>
          <a:off x="4482132" y="2465778"/>
          <a:ext cx="334515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441">
                  <a:extLst>
                    <a:ext uri="{9D8B030D-6E8A-4147-A177-3AD203B41FA5}">
                      <a16:colId xmlns:a16="http://schemas.microsoft.com/office/drawing/2014/main" val="3150146746"/>
                    </a:ext>
                  </a:extLst>
                </a:gridCol>
                <a:gridCol w="1186713">
                  <a:extLst>
                    <a:ext uri="{9D8B030D-6E8A-4147-A177-3AD203B41FA5}">
                      <a16:colId xmlns:a16="http://schemas.microsoft.com/office/drawing/2014/main" val="1823746542"/>
                    </a:ext>
                  </a:extLst>
                </a:gridCol>
              </a:tblGrid>
              <a:tr h="573614">
                <a:tc>
                  <a:txBody>
                    <a:bodyPr/>
                    <a:lstStyle/>
                    <a:p>
                      <a:r>
                        <a:rPr lang="en-IN" dirty="0"/>
                        <a:t>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Capacity (MW)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255114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 Power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382763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Greenko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48618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Sembcorp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385343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48675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Mytrah</a:t>
                      </a:r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460595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49370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 Future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642960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Continuum Energy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613816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Inox 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715835"/>
                  </a:ext>
                </a:extLst>
              </a:tr>
              <a:tr h="300465"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Torrent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50690"/>
                  </a:ext>
                </a:extLst>
              </a:tr>
            </a:tbl>
          </a:graphicData>
        </a:graphic>
      </p:graphicFrame>
      <p:sp>
        <p:nvSpPr>
          <p:cNvPr id="82" name="Rectangle 81">
            <a:extLst>
              <a:ext uri="{FF2B5EF4-FFF2-40B4-BE49-F238E27FC236}">
                <a16:creationId xmlns:a16="http://schemas.microsoft.com/office/drawing/2014/main" id="{864FEDCE-7E81-4360-9D87-E8EA5F55806E}"/>
              </a:ext>
            </a:extLst>
          </p:cNvPr>
          <p:cNvSpPr/>
          <p:nvPr/>
        </p:nvSpPr>
        <p:spPr>
          <a:xfrm>
            <a:off x="8472600" y="1748591"/>
            <a:ext cx="3345145" cy="56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Market  Concentration</a:t>
            </a:r>
          </a:p>
        </p:txBody>
      </p: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54D68853-0CD7-428F-86CA-FA5D2C3D2846}"/>
              </a:ext>
            </a:extLst>
          </p:cNvPr>
          <p:cNvGraphicFramePr/>
          <p:nvPr/>
        </p:nvGraphicFramePr>
        <p:xfrm>
          <a:off x="109590" y="2447057"/>
          <a:ext cx="4092393" cy="357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1" name="Rectangle 90">
            <a:extLst>
              <a:ext uri="{FF2B5EF4-FFF2-40B4-BE49-F238E27FC236}">
                <a16:creationId xmlns:a16="http://schemas.microsoft.com/office/drawing/2014/main" id="{B6167658-16F2-48FC-85A5-293C6A202D36}"/>
              </a:ext>
            </a:extLst>
          </p:cNvPr>
          <p:cNvSpPr/>
          <p:nvPr/>
        </p:nvSpPr>
        <p:spPr>
          <a:xfrm>
            <a:off x="497291" y="1752434"/>
            <a:ext cx="3345145" cy="567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Market Size &amp; Growth</a:t>
            </a:r>
          </a:p>
        </p:txBody>
      </p:sp>
      <p:pic>
        <p:nvPicPr>
          <p:cNvPr id="93" name="Graphic 92" descr="Bar graph with upward trend">
            <a:extLst>
              <a:ext uri="{FF2B5EF4-FFF2-40B4-BE49-F238E27FC236}">
                <a16:creationId xmlns:a16="http://schemas.microsoft.com/office/drawing/2014/main" id="{74AADBAB-38B6-4FCC-9AD4-3491E2E97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444" y="1814689"/>
            <a:ext cx="914400" cy="525862"/>
          </a:xfrm>
          <a:prstGeom prst="rect">
            <a:avLst/>
          </a:prstGeom>
        </p:spPr>
      </p:pic>
      <p:pic>
        <p:nvPicPr>
          <p:cNvPr id="95" name="Graphic 94" descr="Pie chart">
            <a:extLst>
              <a:ext uri="{FF2B5EF4-FFF2-40B4-BE49-F238E27FC236}">
                <a16:creationId xmlns:a16="http://schemas.microsoft.com/office/drawing/2014/main" id="{21645BF3-6CE4-4755-9212-60AE88781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05928" y="1794389"/>
            <a:ext cx="914400" cy="435593"/>
          </a:xfrm>
          <a:prstGeom prst="rect">
            <a:avLst/>
          </a:prstGeom>
        </p:spPr>
      </p:pic>
      <p:pic>
        <p:nvPicPr>
          <p:cNvPr id="98" name="Graphic 97" descr="Meeting">
            <a:extLst>
              <a:ext uri="{FF2B5EF4-FFF2-40B4-BE49-F238E27FC236}">
                <a16:creationId xmlns:a16="http://schemas.microsoft.com/office/drawing/2014/main" id="{91184089-8956-47F1-AA9A-C338F72B8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54463" y="1799706"/>
            <a:ext cx="914400" cy="40237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717E15D2-754C-4BE0-9AD3-B06C4A914242}"/>
              </a:ext>
            </a:extLst>
          </p:cNvPr>
          <p:cNvSpPr txBox="1">
            <a:spLocks/>
          </p:cNvSpPr>
          <p:nvPr/>
        </p:nvSpPr>
        <p:spPr>
          <a:xfrm>
            <a:off x="0" y="6414408"/>
            <a:ext cx="624388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Invest India, Clean Energy Investment Trends 2019 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1AE8A5-8F7A-44F1-8941-60464EB5C998}"/>
              </a:ext>
            </a:extLst>
          </p:cNvPr>
          <p:cNvSpPr/>
          <p:nvPr/>
        </p:nvSpPr>
        <p:spPr>
          <a:xfrm>
            <a:off x="4161890" y="1737571"/>
            <a:ext cx="45719" cy="47210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59D238-661E-469F-A5A0-25881CE91C5B}"/>
              </a:ext>
            </a:extLst>
          </p:cNvPr>
          <p:cNvSpPr/>
          <p:nvPr/>
        </p:nvSpPr>
        <p:spPr>
          <a:xfrm flipH="1">
            <a:off x="8122752" y="1738129"/>
            <a:ext cx="70489" cy="47205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E7DA94-6266-48B2-AFCA-CFB104071AFE}"/>
              </a:ext>
            </a:extLst>
          </p:cNvPr>
          <p:cNvSpPr/>
          <p:nvPr/>
        </p:nvSpPr>
        <p:spPr>
          <a:xfrm>
            <a:off x="3590900" y="1207496"/>
            <a:ext cx="5305969" cy="4654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Market Analysis- Clean Energy- Wind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EBBC5C-019C-47FE-B033-AE5D09412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48876"/>
              </p:ext>
            </p:extLst>
          </p:nvPr>
        </p:nvGraphicFramePr>
        <p:xfrm>
          <a:off x="241121" y="1748590"/>
          <a:ext cx="11795569" cy="4710067"/>
        </p:xfrm>
        <a:graphic>
          <a:graphicData uri="http://schemas.openxmlformats.org/drawingml/2006/table">
            <a:tbl>
              <a:tblPr/>
              <a:tblGrid>
                <a:gridCol w="11795569">
                  <a:extLst>
                    <a:ext uri="{9D8B030D-6E8A-4147-A177-3AD203B41FA5}">
                      <a16:colId xmlns:a16="http://schemas.microsoft.com/office/drawing/2014/main" val="2001758368"/>
                    </a:ext>
                  </a:extLst>
                </a:gridCol>
              </a:tblGrid>
              <a:tr h="471006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898550"/>
                  </a:ext>
                </a:extLst>
              </a:tr>
            </a:tbl>
          </a:graphicData>
        </a:graphic>
      </p:graphicFrame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5F73265-E013-47C3-A344-EF62F4EAD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25" name="Image1">
            <a:extLst>
              <a:ext uri="{FF2B5EF4-FFF2-40B4-BE49-F238E27FC236}">
                <a16:creationId xmlns:a16="http://schemas.microsoft.com/office/drawing/2014/main" id="{2CC8F68E-5438-4D90-866A-6F749C6368E0}"/>
              </a:ext>
            </a:extLst>
          </p:cNvPr>
          <p:cNvPicPr/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5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48A5-0DE6-41F7-88E2-7A5C80DD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6E00B36E-B38A-4401-B0B6-F45EF23E9247}"/>
              </a:ext>
            </a:extLst>
          </p:cNvPr>
          <p:cNvGraphicFramePr>
            <a:graphicFrameLocks noGrp="1"/>
          </p:cNvGraphicFramePr>
          <p:nvPr/>
        </p:nvGraphicFramePr>
        <p:xfrm>
          <a:off x="182651" y="2228911"/>
          <a:ext cx="5769504" cy="4088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970">
                  <a:extLst>
                    <a:ext uri="{9D8B030D-6E8A-4147-A177-3AD203B41FA5}">
                      <a16:colId xmlns:a16="http://schemas.microsoft.com/office/drawing/2014/main" val="1393262632"/>
                    </a:ext>
                  </a:extLst>
                </a:gridCol>
                <a:gridCol w="1207782">
                  <a:extLst>
                    <a:ext uri="{9D8B030D-6E8A-4147-A177-3AD203B41FA5}">
                      <a16:colId xmlns:a16="http://schemas.microsoft.com/office/drawing/2014/main" val="2741225331"/>
                    </a:ext>
                  </a:extLst>
                </a:gridCol>
                <a:gridCol w="1093630">
                  <a:extLst>
                    <a:ext uri="{9D8B030D-6E8A-4147-A177-3AD203B41FA5}">
                      <a16:colId xmlns:a16="http://schemas.microsoft.com/office/drawing/2014/main" val="644867252"/>
                    </a:ext>
                  </a:extLst>
                </a:gridCol>
                <a:gridCol w="1791122">
                  <a:extLst>
                    <a:ext uri="{9D8B030D-6E8A-4147-A177-3AD203B41FA5}">
                      <a16:colId xmlns:a16="http://schemas.microsoft.com/office/drawing/2014/main" val="3368645413"/>
                    </a:ext>
                  </a:extLst>
                </a:gridCol>
              </a:tblGrid>
              <a:tr h="617639">
                <a:tc>
                  <a:txBody>
                    <a:bodyPr/>
                    <a:lstStyle/>
                    <a:p>
                      <a:r>
                        <a:rPr lang="en-IN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Mode/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28630"/>
                  </a:ext>
                </a:extLst>
              </a:tr>
              <a:tr h="117502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IN" dirty="0"/>
                        <a:t>6GW Solar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3.69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Delhi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PPP-Built Own Operate/ Planning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18257"/>
                  </a:ext>
                </a:extLst>
              </a:tr>
              <a:tr h="90386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IN" dirty="0"/>
                        <a:t>7500MW Solar PV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2.11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Jammu &amp; Kashmir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Under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16957"/>
                  </a:ext>
                </a:extLst>
              </a:tr>
              <a:tr h="72774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IN" dirty="0"/>
                        <a:t>3GW Solar PV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1.94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Delhi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PPP-Built Own Operate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083914"/>
                  </a:ext>
                </a:extLst>
              </a:tr>
              <a:tr h="63270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IN" dirty="0"/>
                        <a:t>1000MW Solar 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1.27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Assam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PPP- Annuity/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32703"/>
                  </a:ext>
                </a:extLst>
              </a:tr>
            </a:tbl>
          </a:graphicData>
        </a:graphic>
      </p:graphicFrame>
      <p:sp>
        <p:nvSpPr>
          <p:cNvPr id="24" name="Subtitle 2">
            <a:extLst>
              <a:ext uri="{FF2B5EF4-FFF2-40B4-BE49-F238E27FC236}">
                <a16:creationId xmlns:a16="http://schemas.microsoft.com/office/drawing/2014/main" id="{3BC208CD-EC2F-4001-B1F3-5A472DEAAF94}"/>
              </a:ext>
            </a:extLst>
          </p:cNvPr>
          <p:cNvSpPr txBox="1">
            <a:spLocks/>
          </p:cNvSpPr>
          <p:nvPr/>
        </p:nvSpPr>
        <p:spPr>
          <a:xfrm>
            <a:off x="0" y="6414408"/>
            <a:ext cx="624388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Invest India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0">
            <a:extLst>
              <a:ext uri="{FF2B5EF4-FFF2-40B4-BE49-F238E27FC236}">
                <a16:creationId xmlns:a16="http://schemas.microsoft.com/office/drawing/2014/main" id="{8F7EC052-AF3E-4E0D-B4B4-99CCEF8BA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3272"/>
              </p:ext>
            </p:extLst>
          </p:nvPr>
        </p:nvGraphicFramePr>
        <p:xfrm>
          <a:off x="6243885" y="2228909"/>
          <a:ext cx="5769504" cy="4056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970">
                  <a:extLst>
                    <a:ext uri="{9D8B030D-6E8A-4147-A177-3AD203B41FA5}">
                      <a16:colId xmlns:a16="http://schemas.microsoft.com/office/drawing/2014/main" val="1393262632"/>
                    </a:ext>
                  </a:extLst>
                </a:gridCol>
                <a:gridCol w="1207782">
                  <a:extLst>
                    <a:ext uri="{9D8B030D-6E8A-4147-A177-3AD203B41FA5}">
                      <a16:colId xmlns:a16="http://schemas.microsoft.com/office/drawing/2014/main" val="2741225331"/>
                    </a:ext>
                  </a:extLst>
                </a:gridCol>
                <a:gridCol w="1093630">
                  <a:extLst>
                    <a:ext uri="{9D8B030D-6E8A-4147-A177-3AD203B41FA5}">
                      <a16:colId xmlns:a16="http://schemas.microsoft.com/office/drawing/2014/main" val="644867252"/>
                    </a:ext>
                  </a:extLst>
                </a:gridCol>
                <a:gridCol w="1791122">
                  <a:extLst>
                    <a:ext uri="{9D8B030D-6E8A-4147-A177-3AD203B41FA5}">
                      <a16:colId xmlns:a16="http://schemas.microsoft.com/office/drawing/2014/main" val="3368645413"/>
                    </a:ext>
                  </a:extLst>
                </a:gridCol>
              </a:tblGrid>
              <a:tr h="716678">
                <a:tc>
                  <a:txBody>
                    <a:bodyPr/>
                    <a:lstStyle/>
                    <a:p>
                      <a:r>
                        <a:rPr lang="en-IN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Mode/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28630"/>
                  </a:ext>
                </a:extLst>
              </a:tr>
              <a:tr h="93475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IN" dirty="0"/>
                        <a:t>Wind Power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21.56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Gujarat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/>
                        <a:t>EPC/ Planning Stage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18257"/>
                  </a:ext>
                </a:extLst>
              </a:tr>
              <a:tr h="8444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IN" dirty="0"/>
                        <a:t>Wind Power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21.1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Tamil Nadu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EPC/ Planning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16957"/>
                  </a:ext>
                </a:extLst>
              </a:tr>
              <a:tr h="8444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IN" dirty="0"/>
                        <a:t>Wind Power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7.88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Kerala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EPC/ Planning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083914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IN" dirty="0"/>
                        <a:t>Wind Power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USD 2.81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Tamil Nadu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EPC/ Planning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32703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4F0EF-49C4-4B8C-9EAC-0EDC2DC489F6}"/>
              </a:ext>
            </a:extLst>
          </p:cNvPr>
          <p:cNvSpPr/>
          <p:nvPr/>
        </p:nvSpPr>
        <p:spPr>
          <a:xfrm>
            <a:off x="959374" y="1468069"/>
            <a:ext cx="4325135" cy="5555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2000" dirty="0">
                <a:solidFill>
                  <a:schemeClr val="tx1"/>
                </a:solidFill>
              </a:rPr>
              <a:t>Market Opportunity- Solar</a:t>
            </a:r>
          </a:p>
        </p:txBody>
      </p:sp>
      <p:pic>
        <p:nvPicPr>
          <p:cNvPr id="9" name="Graphic 8" descr="Upward trend">
            <a:extLst>
              <a:ext uri="{FF2B5EF4-FFF2-40B4-BE49-F238E27FC236}">
                <a16:creationId xmlns:a16="http://schemas.microsoft.com/office/drawing/2014/main" id="{CAA42C49-58AC-4915-92F9-B1929C3AB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092" y="1402373"/>
            <a:ext cx="600302" cy="66022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CE963E-57D7-4990-B7BF-65DAB7143A96}"/>
              </a:ext>
            </a:extLst>
          </p:cNvPr>
          <p:cNvSpPr/>
          <p:nvPr/>
        </p:nvSpPr>
        <p:spPr>
          <a:xfrm>
            <a:off x="6907491" y="1454735"/>
            <a:ext cx="4325135" cy="5555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2000" dirty="0">
                <a:solidFill>
                  <a:schemeClr val="tx1"/>
                </a:solidFill>
              </a:rPr>
              <a:t>Market Opportunity- Solar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98C25EE-DFDE-4FE4-B91E-6BA8A4732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547830"/>
              </p:ext>
            </p:extLst>
          </p:nvPr>
        </p:nvGraphicFramePr>
        <p:xfrm>
          <a:off x="178611" y="2228909"/>
          <a:ext cx="11830738" cy="4056988"/>
        </p:xfrm>
        <a:graphic>
          <a:graphicData uri="http://schemas.openxmlformats.org/drawingml/2006/table">
            <a:tbl>
              <a:tblPr/>
              <a:tblGrid>
                <a:gridCol w="11830738">
                  <a:extLst>
                    <a:ext uri="{9D8B030D-6E8A-4147-A177-3AD203B41FA5}">
                      <a16:colId xmlns:a16="http://schemas.microsoft.com/office/drawing/2014/main" val="2387089909"/>
                    </a:ext>
                  </a:extLst>
                </a:gridCol>
              </a:tblGrid>
              <a:tr h="405698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579758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2945C66D-2EF2-419E-8DCE-6062E71C3687}"/>
              </a:ext>
            </a:extLst>
          </p:cNvPr>
          <p:cNvSpPr/>
          <p:nvPr/>
        </p:nvSpPr>
        <p:spPr>
          <a:xfrm>
            <a:off x="6074118" y="2228909"/>
            <a:ext cx="45719" cy="405698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E654C07-EADD-4215-AA63-DDB399501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15" name="Image1">
            <a:extLst>
              <a:ext uri="{FF2B5EF4-FFF2-40B4-BE49-F238E27FC236}">
                <a16:creationId xmlns:a16="http://schemas.microsoft.com/office/drawing/2014/main" id="{ECD0B267-6DA9-4E51-848B-350FB02C691D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  <p:pic>
        <p:nvPicPr>
          <p:cNvPr id="17" name="Graphic 16" descr="Upward trend">
            <a:extLst>
              <a:ext uri="{FF2B5EF4-FFF2-40B4-BE49-F238E27FC236}">
                <a16:creationId xmlns:a16="http://schemas.microsoft.com/office/drawing/2014/main" id="{658544B3-DE76-432D-889E-2BE9F6079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8652" y="1418174"/>
            <a:ext cx="600302" cy="6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5582D-82C8-46BF-A5EC-F931D9AE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AEA6-D9A5-4D96-B6D8-2754BB1C298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449F069-F1E3-4806-8653-BAE9EB7E1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515860"/>
              </p:ext>
            </p:extLst>
          </p:nvPr>
        </p:nvGraphicFramePr>
        <p:xfrm>
          <a:off x="479460" y="1971868"/>
          <a:ext cx="11057090" cy="419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Subtitle 2">
            <a:extLst>
              <a:ext uri="{FF2B5EF4-FFF2-40B4-BE49-F238E27FC236}">
                <a16:creationId xmlns:a16="http://schemas.microsoft.com/office/drawing/2014/main" id="{1A669B98-A11A-425C-8F65-3AAAB6C78C46}"/>
              </a:ext>
            </a:extLst>
          </p:cNvPr>
          <p:cNvSpPr txBox="1">
            <a:spLocks/>
          </p:cNvSpPr>
          <p:nvPr/>
        </p:nvSpPr>
        <p:spPr>
          <a:xfrm>
            <a:off x="0" y="6414408"/>
            <a:ext cx="624388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Invest India, Make in India, TERI New Delhi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Deloitte India Report, IBEF  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7A1578-3CD4-46E3-897D-8354A5513641}"/>
              </a:ext>
            </a:extLst>
          </p:cNvPr>
          <p:cNvSpPr txBox="1"/>
          <p:nvPr/>
        </p:nvSpPr>
        <p:spPr>
          <a:xfrm>
            <a:off x="605654" y="4184608"/>
            <a:ext cx="3502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100 Smart City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10% Renewable Mandatory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Provision of Solar Rooftops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873BE9-3718-4D04-BC39-4821B7D7866D}"/>
              </a:ext>
            </a:extLst>
          </p:cNvPr>
          <p:cNvSpPr txBox="1"/>
          <p:nvPr/>
        </p:nvSpPr>
        <p:spPr>
          <a:xfrm>
            <a:off x="655449" y="2908599"/>
            <a:ext cx="321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50 Solar Parks Sanctioned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Solar PV Manufacturing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Solar Batteries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A8FFC-CBB5-4752-A9E3-7D308CD78EB3}"/>
              </a:ext>
            </a:extLst>
          </p:cNvPr>
          <p:cNvSpPr txBox="1"/>
          <p:nvPr/>
        </p:nvSpPr>
        <p:spPr>
          <a:xfrm>
            <a:off x="605654" y="5492671"/>
            <a:ext cx="3452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Smart Grids &amp; Automation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Energy Grid &amp; Substation Infrastructure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1B667-A821-4B9E-AAF8-B46936F8B85A}"/>
              </a:ext>
            </a:extLst>
          </p:cNvPr>
          <p:cNvSpPr txBox="1"/>
          <p:nvPr/>
        </p:nvSpPr>
        <p:spPr>
          <a:xfrm>
            <a:off x="8266276" y="5491078"/>
            <a:ext cx="2961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Grid Integration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Energy Storage Devices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Net Metering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C55B7-B733-4244-A6D4-D2393EAAC433}"/>
              </a:ext>
            </a:extLst>
          </p:cNvPr>
          <p:cNvSpPr txBox="1"/>
          <p:nvPr/>
        </p:nvSpPr>
        <p:spPr>
          <a:xfrm>
            <a:off x="8178521" y="2061539"/>
            <a:ext cx="4007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Peripheral &amp; Ancillary Device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Voltage and Frequency Regulation Devices</a:t>
            </a:r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1AF6A-1954-411F-AF35-EDFA919CA970}"/>
              </a:ext>
            </a:extLst>
          </p:cNvPr>
          <p:cNvSpPr txBox="1"/>
          <p:nvPr/>
        </p:nvSpPr>
        <p:spPr>
          <a:xfrm>
            <a:off x="655448" y="2019499"/>
            <a:ext cx="4510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USD 5.8 billion Energy Corridor Set 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Transmission Infrastructure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5AD5F-07B3-47BF-8510-8FD20B5B581B}"/>
              </a:ext>
            </a:extLst>
          </p:cNvPr>
          <p:cNvSpPr txBox="1"/>
          <p:nvPr/>
        </p:nvSpPr>
        <p:spPr>
          <a:xfrm>
            <a:off x="8231791" y="3958660"/>
            <a:ext cx="39986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Swachh Bharat Mission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Installed Capacity of 300MW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Target of Solid Waste Management in 4,041 cities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0E91EB-8522-484B-8694-3A5A7F147FE0}"/>
              </a:ext>
            </a:extLst>
          </p:cNvPr>
          <p:cNvSpPr txBox="1"/>
          <p:nvPr/>
        </p:nvSpPr>
        <p:spPr>
          <a:xfrm>
            <a:off x="8165208" y="2980238"/>
            <a:ext cx="3924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Upgradation / Modernization of Watermills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Setting up  Hydro Projects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Target of 5GW by FY2022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582840-00CF-4244-97D2-5D9BD5D8C518}"/>
              </a:ext>
            </a:extLst>
          </p:cNvPr>
          <p:cNvCxnSpPr>
            <a:cxnSpLocks/>
          </p:cNvCxnSpPr>
          <p:nvPr/>
        </p:nvCxnSpPr>
        <p:spPr>
          <a:xfrm flipH="1">
            <a:off x="2476072" y="2744631"/>
            <a:ext cx="20534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379E6A-0E04-4D3A-A1BA-468E47517245}"/>
              </a:ext>
            </a:extLst>
          </p:cNvPr>
          <p:cNvCxnSpPr>
            <a:cxnSpLocks/>
          </p:cNvCxnSpPr>
          <p:nvPr/>
        </p:nvCxnSpPr>
        <p:spPr>
          <a:xfrm flipH="1" flipV="1">
            <a:off x="2476072" y="4202111"/>
            <a:ext cx="1883091" cy="28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8DE1E7E-D045-432E-9538-C8A124E613AF}"/>
              </a:ext>
            </a:extLst>
          </p:cNvPr>
          <p:cNvCxnSpPr>
            <a:cxnSpLocks/>
          </p:cNvCxnSpPr>
          <p:nvPr/>
        </p:nvCxnSpPr>
        <p:spPr>
          <a:xfrm flipH="1">
            <a:off x="3446465" y="6156384"/>
            <a:ext cx="2276241" cy="15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11C0826-8A59-40DB-A89B-62E44CD79373}"/>
              </a:ext>
            </a:extLst>
          </p:cNvPr>
          <p:cNvCxnSpPr>
            <a:cxnSpLocks/>
          </p:cNvCxnSpPr>
          <p:nvPr/>
        </p:nvCxnSpPr>
        <p:spPr>
          <a:xfrm flipV="1">
            <a:off x="6292523" y="2069771"/>
            <a:ext cx="3027454" cy="25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E02BBEA-4F72-42CA-A29A-A8F57C13156B}"/>
              </a:ext>
            </a:extLst>
          </p:cNvPr>
          <p:cNvCxnSpPr>
            <a:cxnSpLocks/>
          </p:cNvCxnSpPr>
          <p:nvPr/>
        </p:nvCxnSpPr>
        <p:spPr>
          <a:xfrm flipH="1" flipV="1">
            <a:off x="2907587" y="1971868"/>
            <a:ext cx="2794767" cy="1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CAA58C0-E019-4D64-B93F-CB5F398E9C06}"/>
              </a:ext>
            </a:extLst>
          </p:cNvPr>
          <p:cNvCxnSpPr>
            <a:cxnSpLocks/>
          </p:cNvCxnSpPr>
          <p:nvPr/>
        </p:nvCxnSpPr>
        <p:spPr>
          <a:xfrm flipV="1">
            <a:off x="6673983" y="5550432"/>
            <a:ext cx="2264533" cy="16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9F6D08A-4618-4328-9922-A3F5E15825E4}"/>
              </a:ext>
            </a:extLst>
          </p:cNvPr>
          <p:cNvCxnSpPr>
            <a:cxnSpLocks/>
          </p:cNvCxnSpPr>
          <p:nvPr/>
        </p:nvCxnSpPr>
        <p:spPr>
          <a:xfrm>
            <a:off x="7658099" y="4230709"/>
            <a:ext cx="1905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1166EBE-29BE-43AF-A71A-34779700D251}"/>
              </a:ext>
            </a:extLst>
          </p:cNvPr>
          <p:cNvCxnSpPr>
            <a:cxnSpLocks/>
          </p:cNvCxnSpPr>
          <p:nvPr/>
        </p:nvCxnSpPr>
        <p:spPr>
          <a:xfrm>
            <a:off x="7769266" y="2942755"/>
            <a:ext cx="2454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Graphic 114" descr="DVD player">
            <a:extLst>
              <a:ext uri="{FF2B5EF4-FFF2-40B4-BE49-F238E27FC236}">
                <a16:creationId xmlns:a16="http://schemas.microsoft.com/office/drawing/2014/main" id="{3B8848ED-947F-44A9-A678-81D414F4D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59858" y="1817543"/>
            <a:ext cx="914400" cy="914400"/>
          </a:xfrm>
          <a:prstGeom prst="rect">
            <a:avLst/>
          </a:prstGeom>
        </p:spPr>
      </p:pic>
      <p:pic>
        <p:nvPicPr>
          <p:cNvPr id="117" name="Graphic 116" descr="Solar system">
            <a:extLst>
              <a:ext uri="{FF2B5EF4-FFF2-40B4-BE49-F238E27FC236}">
                <a16:creationId xmlns:a16="http://schemas.microsoft.com/office/drawing/2014/main" id="{B257E1BA-7F1A-4D3B-A292-C1846396EA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44022" y="2608591"/>
            <a:ext cx="914400" cy="914400"/>
          </a:xfrm>
          <a:prstGeom prst="rect">
            <a:avLst/>
          </a:prstGeom>
        </p:spPr>
      </p:pic>
      <p:pic>
        <p:nvPicPr>
          <p:cNvPr id="119" name="Graphic 118" descr="Life ring">
            <a:extLst>
              <a:ext uri="{FF2B5EF4-FFF2-40B4-BE49-F238E27FC236}">
                <a16:creationId xmlns:a16="http://schemas.microsoft.com/office/drawing/2014/main" id="{0711235A-2092-4BC3-9680-3CD1FD88DE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54866" y="2619663"/>
            <a:ext cx="914400" cy="621880"/>
          </a:xfrm>
          <a:prstGeom prst="rect">
            <a:avLst/>
          </a:prstGeom>
        </p:spPr>
      </p:pic>
      <p:pic>
        <p:nvPicPr>
          <p:cNvPr id="121" name="Graphic 120" descr="Wireless router">
            <a:extLst>
              <a:ext uri="{FF2B5EF4-FFF2-40B4-BE49-F238E27FC236}">
                <a16:creationId xmlns:a16="http://schemas.microsoft.com/office/drawing/2014/main" id="{324C41F9-921C-4743-A9B0-696D7008E8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44022" y="4154009"/>
            <a:ext cx="914400" cy="791806"/>
          </a:xfrm>
          <a:prstGeom prst="rect">
            <a:avLst/>
          </a:prstGeom>
        </p:spPr>
      </p:pic>
      <p:pic>
        <p:nvPicPr>
          <p:cNvPr id="123" name="Graphic 122" descr="Download from cloud">
            <a:extLst>
              <a:ext uri="{FF2B5EF4-FFF2-40B4-BE49-F238E27FC236}">
                <a16:creationId xmlns:a16="http://schemas.microsoft.com/office/drawing/2014/main" id="{82B50A1C-ED23-466C-B85E-1488A72799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17952" y="4843997"/>
            <a:ext cx="914400" cy="647081"/>
          </a:xfrm>
          <a:prstGeom prst="rect">
            <a:avLst/>
          </a:prstGeom>
        </p:spPr>
      </p:pic>
      <p:pic>
        <p:nvPicPr>
          <p:cNvPr id="125" name="Graphic 124" descr="Recycle sign">
            <a:extLst>
              <a:ext uri="{FF2B5EF4-FFF2-40B4-BE49-F238E27FC236}">
                <a16:creationId xmlns:a16="http://schemas.microsoft.com/office/drawing/2014/main" id="{F692C3BC-CBB5-44BD-A3F2-7A9DA8FF9C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80923" y="4170311"/>
            <a:ext cx="914400" cy="775504"/>
          </a:xfrm>
          <a:prstGeom prst="rect">
            <a:avLst/>
          </a:prstGeom>
        </p:spPr>
      </p:pic>
      <p:pic>
        <p:nvPicPr>
          <p:cNvPr id="127" name="Graphic 126" descr="Marketing">
            <a:extLst>
              <a:ext uri="{FF2B5EF4-FFF2-40B4-BE49-F238E27FC236}">
                <a16:creationId xmlns:a16="http://schemas.microsoft.com/office/drawing/2014/main" id="{6CC84313-67A3-43AF-9377-CC25C6A07C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94890" y="3308701"/>
            <a:ext cx="914400" cy="914400"/>
          </a:xfrm>
          <a:prstGeom prst="rect">
            <a:avLst/>
          </a:prstGeom>
        </p:spPr>
      </p:pic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05E9845-6FFC-42FC-8797-6191B3CB15C2}"/>
              </a:ext>
            </a:extLst>
          </p:cNvPr>
          <p:cNvSpPr/>
          <p:nvPr/>
        </p:nvSpPr>
        <p:spPr>
          <a:xfrm>
            <a:off x="3590900" y="1236980"/>
            <a:ext cx="5305969" cy="5555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Market Opportunity- Clean Energy &amp; Smart Grid</a:t>
            </a:r>
          </a:p>
        </p:txBody>
      </p:sp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id="{4BA18D05-79F7-401D-BD67-2291A2AC9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63463"/>
              </p:ext>
            </p:extLst>
          </p:nvPr>
        </p:nvGraphicFramePr>
        <p:xfrm>
          <a:off x="405492" y="1869896"/>
          <a:ext cx="11684446" cy="4508761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11684446">
                  <a:extLst>
                    <a:ext uri="{9D8B030D-6E8A-4147-A177-3AD203B41FA5}">
                      <a16:colId xmlns:a16="http://schemas.microsoft.com/office/drawing/2014/main" val="1413462727"/>
                    </a:ext>
                  </a:extLst>
                </a:gridCol>
              </a:tblGrid>
              <a:tr h="450876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190382"/>
                  </a:ext>
                </a:extLst>
              </a:tr>
            </a:tbl>
          </a:graphicData>
        </a:graphic>
      </p:graphicFrame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A0F59113-8CE3-4826-979D-20743BEE3F1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33" name="Image1">
            <a:extLst>
              <a:ext uri="{FF2B5EF4-FFF2-40B4-BE49-F238E27FC236}">
                <a16:creationId xmlns:a16="http://schemas.microsoft.com/office/drawing/2014/main" id="{1B40F653-AF9A-4AB8-A88C-DC2BE2E2ED2D}"/>
              </a:ext>
            </a:extLst>
          </p:cNvPr>
          <p:cNvPicPr/>
          <p:nvPr/>
        </p:nvPicPr>
        <p:blipFill>
          <a:blip r:embed="rId23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77B04FA-4F03-490C-BA75-A25A14A1E747}"/>
              </a:ext>
            </a:extLst>
          </p:cNvPr>
          <p:cNvSpPr txBox="1">
            <a:spLocks/>
          </p:cNvSpPr>
          <p:nvPr/>
        </p:nvSpPr>
        <p:spPr bwMode="gray">
          <a:xfrm flipH="1">
            <a:off x="-2" y="3172691"/>
            <a:ext cx="12191999" cy="3537598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000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vert="horz" wrap="square" lIns="91440" tIns="45720" rIns="91440" bIns="45720" anchor="b">
            <a:noAutofit/>
          </a:bodyPr>
          <a:lstStyle>
            <a:lvl1pPr marL="1714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SzPct val="100000"/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34290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Font typeface="Century Gothic" pitchFamily="34" charset="0"/>
              <a:buChar char="–"/>
              <a:defRPr lang="en-US" sz="1600" b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517525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Font typeface="Arial" pitchFamily="34" charset="0"/>
              <a:buChar char="•"/>
              <a:defRPr lang="en-US" sz="1600" b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68580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Font typeface="Century Gothic" pitchFamily="34" charset="0"/>
              <a:buChar char="–"/>
              <a:defRPr lang="en-US" sz="1600" b="0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860425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Font typeface="Arial" pitchFamily="34" charset="0"/>
              <a:buChar char="•"/>
              <a:defRPr lang="en-US" sz="1600" b="0" kern="1200" dirty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02870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Font typeface="Century Gothic" pitchFamily="34" charset="0"/>
              <a:buChar char="–"/>
              <a:defRPr sz="1600" b="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6pPr>
            <a:lvl7pPr marL="1203325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Font typeface="Arial"/>
              <a:buChar char="•"/>
              <a:defRPr sz="1600" b="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7pPr>
            <a:lvl8pPr marL="1371600" indent="-1682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Font typeface="Century Gothic" pitchFamily="34" charset="0"/>
              <a:buChar char="–"/>
              <a:defRPr sz="1600" b="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8pPr>
            <a:lvl9pPr marL="1546225" indent="-1746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Font typeface="Arial"/>
              <a:buChar char="•"/>
              <a:defRPr sz="1600" b="0" kern="1200" baseline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CCD3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A71F3-79B4-435A-B181-CB81EEA5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C35714AE-31A0-4851-8D14-D56D09C8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32518"/>
            <a:ext cx="6400800" cy="154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T&amp;A Consulting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416-418 04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th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 Floor,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Emaar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 Digital Greens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Golf Course Extension  Road, Sector 61,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Gurgaon</a:t>
            </a:r>
            <a:r>
              <a:rPr kumimoji="0" lang="en-US" sz="16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122001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, India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Tel: +91-124-4314960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S PGothic" charset="0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25AEEEF2-94DE-4241-A083-6C60AC362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4584918"/>
            <a:ext cx="3429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hlinkClick r:id="rId2"/>
              </a:rPr>
              <a:t>www.insideindiatrade.com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charset="0"/>
                <a:hlinkClick r:id="rId3"/>
              </a:rPr>
              <a:t>contact@insideindiatrade.com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MS PGothic" charset="0"/>
              </a:rPr>
              <a:t>Follow us on Social Media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charset="0"/>
            </a:endParaRP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4F3537E8-BBAA-4A30-BE18-9E0138595EE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943601"/>
            <a:ext cx="1066800" cy="3625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484A3B-066F-4A79-82E1-2492270C4589}"/>
              </a:ext>
            </a:extLst>
          </p:cNvPr>
          <p:cNvSpPr/>
          <p:nvPr/>
        </p:nvSpPr>
        <p:spPr>
          <a:xfrm>
            <a:off x="0" y="0"/>
            <a:ext cx="12192000" cy="317269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6287B0F-8405-4AD3-B833-330F0825004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61116"/>
            <a:ext cx="805180" cy="6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2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808D-DF94-4999-BB37-03698DB85F65}"/>
              </a:ext>
            </a:extLst>
          </p:cNvPr>
          <p:cNvSpPr/>
          <p:nvPr/>
        </p:nvSpPr>
        <p:spPr>
          <a:xfrm>
            <a:off x="4442460" y="0"/>
            <a:ext cx="7749540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97F82-BD23-4E03-8E50-242EC29D3900}"/>
              </a:ext>
            </a:extLst>
          </p:cNvPr>
          <p:cNvSpPr txBox="1"/>
          <p:nvPr/>
        </p:nvSpPr>
        <p:spPr>
          <a:xfrm>
            <a:off x="4647703" y="1443841"/>
            <a:ext cx="5664126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IN" sz="2800" b="1" dirty="0">
              <a:solidFill>
                <a:schemeClr val="tx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  <a:p>
            <a:pPr algn="ctr"/>
            <a:r>
              <a:rPr lang="en-IN" sz="2400" b="1" dirty="0">
                <a:solidFill>
                  <a:schemeClr val="bg1"/>
                </a:solidFill>
              </a:rPr>
              <a:t>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</a:rPr>
              <a:t>SMART CITIES-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</a:rPr>
              <a:t>SMART CITIES- MOBILITY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</a:rPr>
              <a:t>SMART CITIES- CLEAN ENERGY &amp; SMART GRIDS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1EC5ED-AEBD-449B-81F3-6046FF664EA3}"/>
              </a:ext>
            </a:extLst>
          </p:cNvPr>
          <p:cNvCxnSpPr>
            <a:cxnSpLocks/>
          </p:cNvCxnSpPr>
          <p:nvPr/>
        </p:nvCxnSpPr>
        <p:spPr>
          <a:xfrm>
            <a:off x="6587058" y="2654050"/>
            <a:ext cx="19516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6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raphic 78" descr="Document">
            <a:extLst>
              <a:ext uri="{FF2B5EF4-FFF2-40B4-BE49-F238E27FC236}">
                <a16:creationId xmlns:a16="http://schemas.microsoft.com/office/drawing/2014/main" id="{9502D95A-ABEE-493B-A778-F249CB2B4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20" y="1604598"/>
            <a:ext cx="351796" cy="351796"/>
          </a:xfrm>
          <a:prstGeom prst="rect">
            <a:avLst/>
          </a:prstGeom>
        </p:spPr>
      </p:pic>
      <p:pic>
        <p:nvPicPr>
          <p:cNvPr id="84" name="Graphic 83" descr="Court">
            <a:extLst>
              <a:ext uri="{FF2B5EF4-FFF2-40B4-BE49-F238E27FC236}">
                <a16:creationId xmlns:a16="http://schemas.microsoft.com/office/drawing/2014/main" id="{EABAF610-B70C-4906-A727-09C94D53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8445" y="1567419"/>
            <a:ext cx="373672" cy="37367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A20C040-5A70-47A6-92FE-81EB826F8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10" name="Image1">
            <a:extLst>
              <a:ext uri="{FF2B5EF4-FFF2-40B4-BE49-F238E27FC236}">
                <a16:creationId xmlns:a16="http://schemas.microsoft.com/office/drawing/2014/main" id="{48F6BF87-2310-435F-BB5A-BAD39404BF3B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513D6F-4D10-4860-8075-6A33B1E26A01}"/>
              </a:ext>
            </a:extLst>
          </p:cNvPr>
          <p:cNvSpPr/>
          <p:nvPr/>
        </p:nvSpPr>
        <p:spPr>
          <a:xfrm>
            <a:off x="3473679" y="1159973"/>
            <a:ext cx="5668165" cy="55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Smart Cities- Overview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AAA279-B12C-43B6-A206-8E67530DD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822282"/>
              </p:ext>
            </p:extLst>
          </p:nvPr>
        </p:nvGraphicFramePr>
        <p:xfrm>
          <a:off x="270229" y="2350186"/>
          <a:ext cx="5668165" cy="401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5A387EC0-E367-4E0B-A38F-ED7A389F5393}"/>
              </a:ext>
            </a:extLst>
          </p:cNvPr>
          <p:cNvSpPr/>
          <p:nvPr/>
        </p:nvSpPr>
        <p:spPr>
          <a:xfrm>
            <a:off x="6073140" y="1754255"/>
            <a:ext cx="45719" cy="493422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Graphic 7" descr="Star">
            <a:extLst>
              <a:ext uri="{FF2B5EF4-FFF2-40B4-BE49-F238E27FC236}">
                <a16:creationId xmlns:a16="http://schemas.microsoft.com/office/drawing/2014/main" id="{40CE4DC0-7DB6-4B70-9392-BEE1753504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1395" y="2315027"/>
            <a:ext cx="690593" cy="471838"/>
          </a:xfrm>
          <a:prstGeom prst="rect">
            <a:avLst/>
          </a:prstGeom>
        </p:spPr>
      </p:pic>
      <p:pic>
        <p:nvPicPr>
          <p:cNvPr id="15" name="Graphic 14" descr="City">
            <a:extLst>
              <a:ext uri="{FF2B5EF4-FFF2-40B4-BE49-F238E27FC236}">
                <a16:creationId xmlns:a16="http://schemas.microsoft.com/office/drawing/2014/main" id="{E56E903E-6F37-476F-B918-D542727F38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8295" y="2309756"/>
            <a:ext cx="690593" cy="471839"/>
          </a:xfrm>
          <a:prstGeom prst="rect">
            <a:avLst/>
          </a:prstGeom>
        </p:spPr>
      </p:pic>
      <p:pic>
        <p:nvPicPr>
          <p:cNvPr id="19" name="Graphic 18" descr="Dollar">
            <a:extLst>
              <a:ext uri="{FF2B5EF4-FFF2-40B4-BE49-F238E27FC236}">
                <a16:creationId xmlns:a16="http://schemas.microsoft.com/office/drawing/2014/main" id="{08E546A4-F702-40FA-B060-1EE59C9703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33593" y="3744344"/>
            <a:ext cx="690593" cy="585089"/>
          </a:xfrm>
          <a:prstGeom prst="rect">
            <a:avLst/>
          </a:prstGeom>
        </p:spPr>
      </p:pic>
      <p:pic>
        <p:nvPicPr>
          <p:cNvPr id="21" name="Graphic 20" descr="Building">
            <a:extLst>
              <a:ext uri="{FF2B5EF4-FFF2-40B4-BE49-F238E27FC236}">
                <a16:creationId xmlns:a16="http://schemas.microsoft.com/office/drawing/2014/main" id="{3C505484-1D6A-4009-BA27-0F319F6B4BB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89906" y="3744344"/>
            <a:ext cx="690593" cy="447512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EF89ADC9-5070-47A4-9D44-7D94832E64B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05893" y="5039432"/>
            <a:ext cx="690593" cy="612100"/>
          </a:xfrm>
          <a:prstGeom prst="rect">
            <a:avLst/>
          </a:prstGeom>
        </p:spPr>
      </p:pic>
      <p:pic>
        <p:nvPicPr>
          <p:cNvPr id="29" name="Graphic 28" descr="Bank">
            <a:extLst>
              <a:ext uri="{FF2B5EF4-FFF2-40B4-BE49-F238E27FC236}">
                <a16:creationId xmlns:a16="http://schemas.microsoft.com/office/drawing/2014/main" id="{4C8EDB9B-7C5F-44D7-B2F4-5BEA29F289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220274" y="5109563"/>
            <a:ext cx="690593" cy="47183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46DA1E-F293-46C0-B130-C76C93B6B2F7}"/>
              </a:ext>
            </a:extLst>
          </p:cNvPr>
          <p:cNvSpPr/>
          <p:nvPr/>
        </p:nvSpPr>
        <p:spPr>
          <a:xfrm>
            <a:off x="1834598" y="1754255"/>
            <a:ext cx="2539429" cy="5555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Snapshot- Smart Cities</a:t>
            </a:r>
          </a:p>
        </p:txBody>
      </p:sp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EF0F2B82-5266-4557-AE37-56680FADD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208772"/>
              </p:ext>
            </p:extLst>
          </p:nvPr>
        </p:nvGraphicFramePr>
        <p:xfrm>
          <a:off x="6507548" y="2464462"/>
          <a:ext cx="5199705" cy="378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72" name="Graphic 71" descr="Sustainability">
            <a:extLst>
              <a:ext uri="{FF2B5EF4-FFF2-40B4-BE49-F238E27FC236}">
                <a16:creationId xmlns:a16="http://schemas.microsoft.com/office/drawing/2014/main" id="{3C4E3367-F84A-4858-AEF5-CC816592BBC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8145055" y="2786865"/>
            <a:ext cx="914400" cy="914400"/>
          </a:xfrm>
          <a:prstGeom prst="rect">
            <a:avLst/>
          </a:prstGeom>
        </p:spPr>
      </p:pic>
      <p:pic>
        <p:nvPicPr>
          <p:cNvPr id="74" name="Graphic 73" descr="Electric car">
            <a:extLst>
              <a:ext uri="{FF2B5EF4-FFF2-40B4-BE49-F238E27FC236}">
                <a16:creationId xmlns:a16="http://schemas.microsoft.com/office/drawing/2014/main" id="{78379E86-FBDD-4833-BC32-1AD6501C867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179676" y="2829944"/>
            <a:ext cx="914400" cy="914400"/>
          </a:xfrm>
          <a:prstGeom prst="rect">
            <a:avLst/>
          </a:prstGeom>
        </p:spPr>
      </p:pic>
      <p:pic>
        <p:nvPicPr>
          <p:cNvPr id="76" name="Graphic 75" descr="Toilet">
            <a:extLst>
              <a:ext uri="{FF2B5EF4-FFF2-40B4-BE49-F238E27FC236}">
                <a16:creationId xmlns:a16="http://schemas.microsoft.com/office/drawing/2014/main" id="{73C9477D-93CF-4E6D-A13D-ABEC95D5FE3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056634" y="4339002"/>
            <a:ext cx="914400" cy="685061"/>
          </a:xfrm>
          <a:prstGeom prst="rect">
            <a:avLst/>
          </a:prstGeom>
        </p:spPr>
      </p:pic>
      <p:pic>
        <p:nvPicPr>
          <p:cNvPr id="78" name="Graphic 77" descr="Splash">
            <a:extLst>
              <a:ext uri="{FF2B5EF4-FFF2-40B4-BE49-F238E27FC236}">
                <a16:creationId xmlns:a16="http://schemas.microsoft.com/office/drawing/2014/main" id="{1F200A93-927F-4109-B64F-86640BEAC2E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355218" y="4329433"/>
            <a:ext cx="914400" cy="694630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C426D60-351B-4AE5-90A5-72025E4FFA77}"/>
              </a:ext>
            </a:extLst>
          </p:cNvPr>
          <p:cNvSpPr/>
          <p:nvPr/>
        </p:nvSpPr>
        <p:spPr>
          <a:xfrm>
            <a:off x="7871477" y="1849968"/>
            <a:ext cx="2539429" cy="5555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Snapshot- Smart Solutions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FA93D1-6ECB-47D7-811A-D2F370AE309C}"/>
              </a:ext>
            </a:extLst>
          </p:cNvPr>
          <p:cNvSpPr txBox="1"/>
          <p:nvPr/>
        </p:nvSpPr>
        <p:spPr>
          <a:xfrm>
            <a:off x="248932" y="6297629"/>
            <a:ext cx="287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Source-Smartcities.gov.in </a:t>
            </a:r>
          </a:p>
        </p:txBody>
      </p:sp>
    </p:spTree>
    <p:extLst>
      <p:ext uri="{BB962C8B-B14F-4D97-AF65-F5344CB8AC3E}">
        <p14:creationId xmlns:p14="http://schemas.microsoft.com/office/powerpoint/2010/main" val="57209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4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808D-DF94-4999-BB37-03698DB85F65}"/>
              </a:ext>
            </a:extLst>
          </p:cNvPr>
          <p:cNvSpPr/>
          <p:nvPr/>
        </p:nvSpPr>
        <p:spPr>
          <a:xfrm>
            <a:off x="4442460" y="0"/>
            <a:ext cx="7749540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97F82-BD23-4E03-8E50-242EC29D3900}"/>
              </a:ext>
            </a:extLst>
          </p:cNvPr>
          <p:cNvSpPr txBox="1"/>
          <p:nvPr/>
        </p:nvSpPr>
        <p:spPr>
          <a:xfrm>
            <a:off x="4647703" y="1782395"/>
            <a:ext cx="5664126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IN" sz="2800" b="1" dirty="0">
              <a:solidFill>
                <a:schemeClr val="tx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  <a:p>
            <a:r>
              <a:rPr lang="en-IN" sz="2000" b="1" dirty="0">
                <a:solidFill>
                  <a:schemeClr val="bg1"/>
                </a:solidFill>
              </a:rPr>
              <a:t>SMART CITIES- MOBILITY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0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phic 83" descr="Court">
            <a:extLst>
              <a:ext uri="{FF2B5EF4-FFF2-40B4-BE49-F238E27FC236}">
                <a16:creationId xmlns:a16="http://schemas.microsoft.com/office/drawing/2014/main" id="{EABAF610-B70C-4906-A727-09C94D534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445" y="1567419"/>
            <a:ext cx="373672" cy="3736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610A54-F17B-48DD-8A45-76BD3E170236}"/>
              </a:ext>
            </a:extLst>
          </p:cNvPr>
          <p:cNvSpPr/>
          <p:nvPr/>
        </p:nvSpPr>
        <p:spPr>
          <a:xfrm>
            <a:off x="438141" y="2688637"/>
            <a:ext cx="2496764" cy="1476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/>
              <a:t>8,000+ Kms of footpath and cycle tracks across 103 cities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A17C1-B56A-4BBB-9FBD-19F0955B9157}"/>
              </a:ext>
            </a:extLst>
          </p:cNvPr>
          <p:cNvSpPr/>
          <p:nvPr/>
        </p:nvSpPr>
        <p:spPr>
          <a:xfrm>
            <a:off x="6274265" y="4387680"/>
            <a:ext cx="2496764" cy="14769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/>
              <a:t>20,000 para transit and 6,000 buses electric across 103 cities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8BF43-BBDE-419F-ACCE-BF703B045607}"/>
              </a:ext>
            </a:extLst>
          </p:cNvPr>
          <p:cNvSpPr/>
          <p:nvPr/>
        </p:nvSpPr>
        <p:spPr>
          <a:xfrm>
            <a:off x="3418117" y="4387680"/>
            <a:ext cx="2496764" cy="147691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r>
              <a:rPr lang="en-IN" dirty="0"/>
              <a:t>Real time PIS, AVLS, cashless ticketing across 103 cities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4C5AAE-8538-4309-9BA7-45E6E94EF208}"/>
              </a:ext>
            </a:extLst>
          </p:cNvPr>
          <p:cNvSpPr/>
          <p:nvPr/>
        </p:nvSpPr>
        <p:spPr>
          <a:xfrm>
            <a:off x="3418117" y="2688637"/>
            <a:ext cx="2496764" cy="14769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/>
              <a:t>1,000+ kms of BRT network across 28 cities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6D75B8-0522-48DD-BB7D-4F9497FB0FE2}"/>
              </a:ext>
            </a:extLst>
          </p:cNvPr>
          <p:cNvSpPr/>
          <p:nvPr/>
        </p:nvSpPr>
        <p:spPr>
          <a:xfrm>
            <a:off x="6277120" y="2688637"/>
            <a:ext cx="2496764" cy="147691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/>
              <a:t>550 depots across 103 cities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D0DEBF-AAF1-4E76-ABFA-A66DDF6B45ED}"/>
              </a:ext>
            </a:extLst>
          </p:cNvPr>
          <p:cNvSpPr/>
          <p:nvPr/>
        </p:nvSpPr>
        <p:spPr>
          <a:xfrm>
            <a:off x="438141" y="4387680"/>
            <a:ext cx="2496764" cy="14769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/>
              <a:t>73,000+ public cycles across 58 cities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8B4C52-9986-4C83-8202-7DDC6D7E4E7A}"/>
              </a:ext>
            </a:extLst>
          </p:cNvPr>
          <p:cNvSpPr/>
          <p:nvPr/>
        </p:nvSpPr>
        <p:spPr>
          <a:xfrm>
            <a:off x="9245550" y="2688637"/>
            <a:ext cx="2496764" cy="14769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/>
              <a:t>Setting up of UMTA across 53 cities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214F49-FFCD-47CB-950C-1E4B416C517E}"/>
              </a:ext>
            </a:extLst>
          </p:cNvPr>
          <p:cNvSpPr/>
          <p:nvPr/>
        </p:nvSpPr>
        <p:spPr>
          <a:xfrm>
            <a:off x="9245550" y="4387680"/>
            <a:ext cx="2496764" cy="147691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/>
              <a:t>Permanent funding for UT financing and O&amp;M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D9820-D080-45B3-B062-E2A21E8B16C6}"/>
              </a:ext>
            </a:extLst>
          </p:cNvPr>
          <p:cNvSpPr txBox="1"/>
          <p:nvPr/>
        </p:nvSpPr>
        <p:spPr>
          <a:xfrm>
            <a:off x="248932" y="6297629"/>
            <a:ext cx="2875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Source-Smartcities.gov.in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5C81AE-6FED-4D22-BEFC-8A9DEA53C772}"/>
              </a:ext>
            </a:extLst>
          </p:cNvPr>
          <p:cNvSpPr/>
          <p:nvPr/>
        </p:nvSpPr>
        <p:spPr>
          <a:xfrm>
            <a:off x="845297" y="1797767"/>
            <a:ext cx="1682452" cy="7238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Pedestrian and Cycling Facilities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F73520A-46A5-4362-9F12-51A9AED0921D}"/>
              </a:ext>
            </a:extLst>
          </p:cNvPr>
          <p:cNvSpPr/>
          <p:nvPr/>
        </p:nvSpPr>
        <p:spPr>
          <a:xfrm>
            <a:off x="5234084" y="1801321"/>
            <a:ext cx="1682452" cy="7238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Public Transport Facilities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65B865-9989-4946-A253-15081C72960B}"/>
              </a:ext>
            </a:extLst>
          </p:cNvPr>
          <p:cNvSpPr/>
          <p:nvPr/>
        </p:nvSpPr>
        <p:spPr>
          <a:xfrm>
            <a:off x="9556454" y="1809556"/>
            <a:ext cx="1682452" cy="7238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UT Financing and Institutional Strengthening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FA1D01-F46E-4C49-81CB-ECCC4A0B3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38773"/>
              </p:ext>
            </p:extLst>
          </p:nvPr>
        </p:nvGraphicFramePr>
        <p:xfrm>
          <a:off x="308225" y="2596052"/>
          <a:ext cx="2825393" cy="3414330"/>
        </p:xfrm>
        <a:graphic>
          <a:graphicData uri="http://schemas.openxmlformats.org/drawingml/2006/table">
            <a:tbl>
              <a:tblPr/>
              <a:tblGrid>
                <a:gridCol w="2825393">
                  <a:extLst>
                    <a:ext uri="{9D8B030D-6E8A-4147-A177-3AD203B41FA5}">
                      <a16:colId xmlns:a16="http://schemas.microsoft.com/office/drawing/2014/main" val="2700507219"/>
                    </a:ext>
                  </a:extLst>
                </a:gridCol>
              </a:tblGrid>
              <a:tr h="341433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9632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351DB4-25AF-4E93-B9DA-6A24550B4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74531"/>
              </p:ext>
            </p:extLst>
          </p:nvPr>
        </p:nvGraphicFramePr>
        <p:xfrm>
          <a:off x="3263534" y="2596052"/>
          <a:ext cx="5725418" cy="3414327"/>
        </p:xfrm>
        <a:graphic>
          <a:graphicData uri="http://schemas.openxmlformats.org/drawingml/2006/table">
            <a:tbl>
              <a:tblPr/>
              <a:tblGrid>
                <a:gridCol w="5725418">
                  <a:extLst>
                    <a:ext uri="{9D8B030D-6E8A-4147-A177-3AD203B41FA5}">
                      <a16:colId xmlns:a16="http://schemas.microsoft.com/office/drawing/2014/main" val="426776726"/>
                    </a:ext>
                  </a:extLst>
                </a:gridCol>
              </a:tblGrid>
              <a:tr h="341432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43541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DCCF15D-7A03-4899-B337-D9C9B988B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18229"/>
              </p:ext>
            </p:extLst>
          </p:nvPr>
        </p:nvGraphicFramePr>
        <p:xfrm>
          <a:off x="9130413" y="2596051"/>
          <a:ext cx="2753362" cy="3414328"/>
        </p:xfrm>
        <a:graphic>
          <a:graphicData uri="http://schemas.openxmlformats.org/drawingml/2006/table">
            <a:tbl>
              <a:tblPr/>
              <a:tblGrid>
                <a:gridCol w="2753362">
                  <a:extLst>
                    <a:ext uri="{9D8B030D-6E8A-4147-A177-3AD203B41FA5}">
                      <a16:colId xmlns:a16="http://schemas.microsoft.com/office/drawing/2014/main" val="1412895728"/>
                    </a:ext>
                  </a:extLst>
                </a:gridCol>
              </a:tblGrid>
              <a:tr h="341432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7964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756BF8E-C76B-45D5-9AC0-50D65AA95959}"/>
              </a:ext>
            </a:extLst>
          </p:cNvPr>
          <p:cNvSpPr/>
          <p:nvPr/>
        </p:nvSpPr>
        <p:spPr>
          <a:xfrm>
            <a:off x="3263534" y="1198754"/>
            <a:ext cx="5668165" cy="55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Smart Cities- Mobility</a:t>
            </a:r>
          </a:p>
        </p:txBody>
      </p:sp>
      <p:pic>
        <p:nvPicPr>
          <p:cNvPr id="23" name="Graphic 22" descr="Walk">
            <a:extLst>
              <a:ext uri="{FF2B5EF4-FFF2-40B4-BE49-F238E27FC236}">
                <a16:creationId xmlns:a16="http://schemas.microsoft.com/office/drawing/2014/main" id="{4230611F-B1E1-48D7-9550-C936BC6F1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7351" y="2743705"/>
            <a:ext cx="914400" cy="619665"/>
          </a:xfrm>
          <a:prstGeom prst="rect">
            <a:avLst/>
          </a:prstGeom>
        </p:spPr>
      </p:pic>
      <p:pic>
        <p:nvPicPr>
          <p:cNvPr id="29" name="Graphic 28" descr="Cycling">
            <a:extLst>
              <a:ext uri="{FF2B5EF4-FFF2-40B4-BE49-F238E27FC236}">
                <a16:creationId xmlns:a16="http://schemas.microsoft.com/office/drawing/2014/main" id="{C42E89E3-779C-4F14-A6D1-DDBF2F95C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9323" y="4387680"/>
            <a:ext cx="914400" cy="625417"/>
          </a:xfrm>
          <a:prstGeom prst="rect">
            <a:avLst/>
          </a:prstGeom>
        </p:spPr>
      </p:pic>
      <p:pic>
        <p:nvPicPr>
          <p:cNvPr id="32" name="Graphic 31" descr="Cycle with people">
            <a:extLst>
              <a:ext uri="{FF2B5EF4-FFF2-40B4-BE49-F238E27FC236}">
                <a16:creationId xmlns:a16="http://schemas.microsoft.com/office/drawing/2014/main" id="{9EEE2163-38D5-45FF-AB04-EF71975A86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9299" y="4363021"/>
            <a:ext cx="914400" cy="674733"/>
          </a:xfrm>
          <a:prstGeom prst="rect">
            <a:avLst/>
          </a:prstGeom>
        </p:spPr>
      </p:pic>
      <p:pic>
        <p:nvPicPr>
          <p:cNvPr id="34" name="Graphic 33" descr="Network">
            <a:extLst>
              <a:ext uri="{FF2B5EF4-FFF2-40B4-BE49-F238E27FC236}">
                <a16:creationId xmlns:a16="http://schemas.microsoft.com/office/drawing/2014/main" id="{81288C68-77EA-49C5-838C-B47B3638E2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09299" y="2688637"/>
            <a:ext cx="914400" cy="740970"/>
          </a:xfrm>
          <a:prstGeom prst="rect">
            <a:avLst/>
          </a:prstGeom>
        </p:spPr>
      </p:pic>
      <p:pic>
        <p:nvPicPr>
          <p:cNvPr id="36" name="Graphic 35" descr="Bus">
            <a:extLst>
              <a:ext uri="{FF2B5EF4-FFF2-40B4-BE49-F238E27FC236}">
                <a16:creationId xmlns:a16="http://schemas.microsoft.com/office/drawing/2014/main" id="{F1B3B32C-34F2-470A-8D00-1E2E3F0104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68303" y="4243187"/>
            <a:ext cx="914400" cy="914400"/>
          </a:xfrm>
          <a:prstGeom prst="rect">
            <a:avLst/>
          </a:prstGeom>
        </p:spPr>
      </p:pic>
      <p:pic>
        <p:nvPicPr>
          <p:cNvPr id="38" name="Graphic 37" descr="Pause">
            <a:extLst>
              <a:ext uri="{FF2B5EF4-FFF2-40B4-BE49-F238E27FC236}">
                <a16:creationId xmlns:a16="http://schemas.microsoft.com/office/drawing/2014/main" id="{6CD28A06-F256-4447-95EB-43D6EA9C93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28745" y="2687901"/>
            <a:ext cx="914400" cy="731272"/>
          </a:xfrm>
          <a:prstGeom prst="rect">
            <a:avLst/>
          </a:prstGeom>
        </p:spPr>
      </p:pic>
      <p:pic>
        <p:nvPicPr>
          <p:cNvPr id="40" name="Graphic 39" descr="City">
            <a:extLst>
              <a:ext uri="{FF2B5EF4-FFF2-40B4-BE49-F238E27FC236}">
                <a16:creationId xmlns:a16="http://schemas.microsoft.com/office/drawing/2014/main" id="{82A943CF-DB19-4252-A8B4-859662616F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32176" y="2558880"/>
            <a:ext cx="914400" cy="870120"/>
          </a:xfrm>
          <a:prstGeom prst="rect">
            <a:avLst/>
          </a:prstGeom>
        </p:spPr>
      </p:pic>
      <p:pic>
        <p:nvPicPr>
          <p:cNvPr id="42" name="Graphic 41" descr="Coins">
            <a:extLst>
              <a:ext uri="{FF2B5EF4-FFF2-40B4-BE49-F238E27FC236}">
                <a16:creationId xmlns:a16="http://schemas.microsoft.com/office/drawing/2014/main" id="{38F62939-F615-41E3-8D84-4ED05C8EAE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132176" y="4315327"/>
            <a:ext cx="914400" cy="76726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DD791DA4-5114-4E2E-846E-0A3BC64B90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31" name="Image1">
            <a:extLst>
              <a:ext uri="{FF2B5EF4-FFF2-40B4-BE49-F238E27FC236}">
                <a16:creationId xmlns:a16="http://schemas.microsoft.com/office/drawing/2014/main" id="{4B9A3E7A-9A1C-4282-9F56-B4EB4E497E4E}"/>
              </a:ext>
            </a:extLst>
          </p:cNvPr>
          <p:cNvPicPr/>
          <p:nvPr/>
        </p:nvPicPr>
        <p:blipFill>
          <a:blip r:embed="rId22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2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raphic 78" descr="Document">
            <a:extLst>
              <a:ext uri="{FF2B5EF4-FFF2-40B4-BE49-F238E27FC236}">
                <a16:creationId xmlns:a16="http://schemas.microsoft.com/office/drawing/2014/main" id="{9502D95A-ABEE-493B-A778-F249CB2B4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20" y="1604598"/>
            <a:ext cx="351796" cy="351796"/>
          </a:xfrm>
          <a:prstGeom prst="rect">
            <a:avLst/>
          </a:prstGeom>
        </p:spPr>
      </p:pic>
      <p:pic>
        <p:nvPicPr>
          <p:cNvPr id="84" name="Graphic 83" descr="Court">
            <a:extLst>
              <a:ext uri="{FF2B5EF4-FFF2-40B4-BE49-F238E27FC236}">
                <a16:creationId xmlns:a16="http://schemas.microsoft.com/office/drawing/2014/main" id="{EABAF610-B70C-4906-A727-09C94D53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8445" y="1567419"/>
            <a:ext cx="373672" cy="3736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CF91AE-04C2-4E52-A6AA-CCFF2399D7D7}"/>
              </a:ext>
            </a:extLst>
          </p:cNvPr>
          <p:cNvSpPr/>
          <p:nvPr/>
        </p:nvSpPr>
        <p:spPr>
          <a:xfrm>
            <a:off x="361838" y="1212676"/>
            <a:ext cx="5520207" cy="4147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Smart Cities Mobility Market Opportunity- East India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2CA3D6-6177-4D9F-9B2C-F4811EBBFBE5}"/>
              </a:ext>
            </a:extLst>
          </p:cNvPr>
          <p:cNvSpPr/>
          <p:nvPr/>
        </p:nvSpPr>
        <p:spPr>
          <a:xfrm>
            <a:off x="381718" y="1754255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Bhubaneshwar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EE98C0E-1F59-4A4F-90CA-539FC884DFB6}"/>
              </a:ext>
            </a:extLst>
          </p:cNvPr>
          <p:cNvSpPr/>
          <p:nvPr/>
        </p:nvSpPr>
        <p:spPr>
          <a:xfrm flipH="1">
            <a:off x="6046176" y="1212676"/>
            <a:ext cx="67107" cy="31269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0C6591F-D3A2-4A7E-A8E1-D41C9D85043A}"/>
              </a:ext>
            </a:extLst>
          </p:cNvPr>
          <p:cNvSpPr/>
          <p:nvPr/>
        </p:nvSpPr>
        <p:spPr>
          <a:xfrm>
            <a:off x="390789" y="3508310"/>
            <a:ext cx="2090675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Guwahati</a:t>
            </a:r>
          </a:p>
        </p:txBody>
      </p:sp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8E6D6F47-330D-4F1A-9C38-4E3B6CE8D670}"/>
              </a:ext>
            </a:extLst>
          </p:cNvPr>
          <p:cNvSpPr/>
          <p:nvPr/>
        </p:nvSpPr>
        <p:spPr>
          <a:xfrm>
            <a:off x="2967033" y="2824717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432 million</a:t>
            </a:r>
          </a:p>
        </p:txBody>
      </p:sp>
      <p:sp>
        <p:nvSpPr>
          <p:cNvPr id="49" name="Flowchart: Document 48">
            <a:extLst>
              <a:ext uri="{FF2B5EF4-FFF2-40B4-BE49-F238E27FC236}">
                <a16:creationId xmlns:a16="http://schemas.microsoft.com/office/drawing/2014/main" id="{1353DB7F-B8E7-4459-A602-F3DE683185C4}"/>
              </a:ext>
            </a:extLst>
          </p:cNvPr>
          <p:cNvSpPr/>
          <p:nvPr/>
        </p:nvSpPr>
        <p:spPr>
          <a:xfrm>
            <a:off x="4682114" y="2824360"/>
            <a:ext cx="1047636" cy="60464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221 million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D2BF016-B658-4378-BA8F-40E133F78FA8}"/>
              </a:ext>
            </a:extLst>
          </p:cNvPr>
          <p:cNvSpPr/>
          <p:nvPr/>
        </p:nvSpPr>
        <p:spPr>
          <a:xfrm>
            <a:off x="2727174" y="1734513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Mobile App for Bus Transit Usage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6DF69D6-46F1-4261-9BF1-59B3916379BD}"/>
              </a:ext>
            </a:extLst>
          </p:cNvPr>
          <p:cNvSpPr/>
          <p:nvPr/>
        </p:nvSpPr>
        <p:spPr>
          <a:xfrm>
            <a:off x="4441858" y="1732923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Customer Management System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29A46F2-9EBE-44B0-9A27-988B8A45A0C0}"/>
              </a:ext>
            </a:extLst>
          </p:cNvPr>
          <p:cNvSpPr/>
          <p:nvPr/>
        </p:nvSpPr>
        <p:spPr>
          <a:xfrm>
            <a:off x="2715516" y="3509600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Development of ICT, GPS &amp; Systems</a:t>
            </a:r>
          </a:p>
        </p:txBody>
      </p:sp>
      <p:sp>
        <p:nvSpPr>
          <p:cNvPr id="59" name="Flowchart: Document 58">
            <a:extLst>
              <a:ext uri="{FF2B5EF4-FFF2-40B4-BE49-F238E27FC236}">
                <a16:creationId xmlns:a16="http://schemas.microsoft.com/office/drawing/2014/main" id="{0C49F0FC-A341-482F-8EE9-1448C2E985BB}"/>
              </a:ext>
            </a:extLst>
          </p:cNvPr>
          <p:cNvSpPr/>
          <p:nvPr/>
        </p:nvSpPr>
        <p:spPr>
          <a:xfrm>
            <a:off x="4682114" y="3629795"/>
            <a:ext cx="1047636" cy="60464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1500 million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D4D1104-93AD-4CF3-B2B7-74F133D5D7E7}"/>
              </a:ext>
            </a:extLst>
          </p:cNvPr>
          <p:cNvSpPr/>
          <p:nvPr/>
        </p:nvSpPr>
        <p:spPr>
          <a:xfrm>
            <a:off x="6290075" y="1215658"/>
            <a:ext cx="5520207" cy="4147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Smart Cities Mobility Market Opportunity- North India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636C09-024A-44D2-B718-FCC1F956AB6B}"/>
              </a:ext>
            </a:extLst>
          </p:cNvPr>
          <p:cNvSpPr/>
          <p:nvPr/>
        </p:nvSpPr>
        <p:spPr>
          <a:xfrm>
            <a:off x="6237987" y="1732923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Ludhiana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4398233-687D-4B70-BFDD-1077F0A07524}"/>
              </a:ext>
            </a:extLst>
          </p:cNvPr>
          <p:cNvSpPr/>
          <p:nvPr/>
        </p:nvSpPr>
        <p:spPr>
          <a:xfrm>
            <a:off x="8493377" y="1732923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Elevated BRT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23EF167-4B6A-4922-B82A-2E0219FB2513}"/>
              </a:ext>
            </a:extLst>
          </p:cNvPr>
          <p:cNvSpPr/>
          <p:nvPr/>
        </p:nvSpPr>
        <p:spPr>
          <a:xfrm>
            <a:off x="10196269" y="1732923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E-Rickshaw</a:t>
            </a:r>
          </a:p>
        </p:txBody>
      </p:sp>
      <p:sp>
        <p:nvSpPr>
          <p:cNvPr id="64" name="Flowchart: Document 63">
            <a:extLst>
              <a:ext uri="{FF2B5EF4-FFF2-40B4-BE49-F238E27FC236}">
                <a16:creationId xmlns:a16="http://schemas.microsoft.com/office/drawing/2014/main" id="{0E9866CF-0BF6-4ED1-9305-CDE7AC059151}"/>
              </a:ext>
            </a:extLst>
          </p:cNvPr>
          <p:cNvSpPr/>
          <p:nvPr/>
        </p:nvSpPr>
        <p:spPr>
          <a:xfrm>
            <a:off x="8738767" y="2754606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1900 million</a:t>
            </a:r>
          </a:p>
        </p:txBody>
      </p:sp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19FE8B08-329E-4C3D-87EE-B2D42E20EDA5}"/>
              </a:ext>
            </a:extLst>
          </p:cNvPr>
          <p:cNvSpPr/>
          <p:nvPr/>
        </p:nvSpPr>
        <p:spPr>
          <a:xfrm>
            <a:off x="10505104" y="2729380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575 million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0A13761-8161-442A-8455-80DC07FA3FB9}"/>
              </a:ext>
            </a:extLst>
          </p:cNvPr>
          <p:cNvSpPr/>
          <p:nvPr/>
        </p:nvSpPr>
        <p:spPr>
          <a:xfrm>
            <a:off x="6189268" y="3519471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New Delhi</a:t>
            </a:r>
          </a:p>
        </p:txBody>
      </p:sp>
      <p:sp>
        <p:nvSpPr>
          <p:cNvPr id="69" name="Flowchart: Document 68">
            <a:extLst>
              <a:ext uri="{FF2B5EF4-FFF2-40B4-BE49-F238E27FC236}">
                <a16:creationId xmlns:a16="http://schemas.microsoft.com/office/drawing/2014/main" id="{827C7985-022B-4FEF-BFE9-A4DC34EBDD89}"/>
              </a:ext>
            </a:extLst>
          </p:cNvPr>
          <p:cNvSpPr/>
          <p:nvPr/>
        </p:nvSpPr>
        <p:spPr>
          <a:xfrm>
            <a:off x="10505104" y="3612664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250 million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CE12A04-C9BA-4104-AAE7-51CE8BF30533}"/>
              </a:ext>
            </a:extLst>
          </p:cNvPr>
          <p:cNvSpPr/>
          <p:nvPr/>
        </p:nvSpPr>
        <p:spPr>
          <a:xfrm>
            <a:off x="8499206" y="3496399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Electric Vehicle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439192-C3E9-4F12-AFC0-7C058B26415E}"/>
              </a:ext>
            </a:extLst>
          </p:cNvPr>
          <p:cNvCxnSpPr>
            <a:cxnSpLocks/>
            <a:stCxn id="51" idx="2"/>
            <a:endCxn id="48" idx="0"/>
          </p:cNvCxnSpPr>
          <p:nvPr/>
        </p:nvCxnSpPr>
        <p:spPr>
          <a:xfrm flipH="1">
            <a:off x="3485419" y="2551973"/>
            <a:ext cx="5829" cy="272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407279C-DEF8-48CC-98B7-F45CAC416B66}"/>
              </a:ext>
            </a:extLst>
          </p:cNvPr>
          <p:cNvCxnSpPr>
            <a:cxnSpLocks/>
            <a:stCxn id="52" idx="2"/>
            <a:endCxn id="49" idx="0"/>
          </p:cNvCxnSpPr>
          <p:nvPr/>
        </p:nvCxnSpPr>
        <p:spPr>
          <a:xfrm>
            <a:off x="5205932" y="2550383"/>
            <a:ext cx="0" cy="273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DCC9B6-9CDC-4692-8310-B25E937EAE56}"/>
              </a:ext>
            </a:extLst>
          </p:cNvPr>
          <p:cNvCxnSpPr>
            <a:cxnSpLocks/>
            <a:stCxn id="70" idx="3"/>
            <a:endCxn id="69" idx="1"/>
          </p:cNvCxnSpPr>
          <p:nvPr/>
        </p:nvCxnSpPr>
        <p:spPr>
          <a:xfrm>
            <a:off x="10027354" y="3905129"/>
            <a:ext cx="477750" cy="9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DA68AFE-5FAD-4322-9B84-CACA8E5B00BC}"/>
              </a:ext>
            </a:extLst>
          </p:cNvPr>
          <p:cNvCxnSpPr>
            <a:cxnSpLocks/>
            <a:stCxn id="62" idx="2"/>
            <a:endCxn id="64" idx="0"/>
          </p:cNvCxnSpPr>
          <p:nvPr/>
        </p:nvCxnSpPr>
        <p:spPr>
          <a:xfrm flipH="1">
            <a:off x="9257153" y="2550383"/>
            <a:ext cx="298" cy="204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45858D9-EC52-4F4C-B9CB-A6EB752B4BB8}"/>
              </a:ext>
            </a:extLst>
          </p:cNvPr>
          <p:cNvCxnSpPr>
            <a:cxnSpLocks/>
            <a:endCxn id="65" idx="0"/>
          </p:cNvCxnSpPr>
          <p:nvPr/>
        </p:nvCxnSpPr>
        <p:spPr>
          <a:xfrm>
            <a:off x="11023490" y="2545960"/>
            <a:ext cx="0" cy="18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Subtitle 2">
            <a:extLst>
              <a:ext uri="{FF2B5EF4-FFF2-40B4-BE49-F238E27FC236}">
                <a16:creationId xmlns:a16="http://schemas.microsoft.com/office/drawing/2014/main" id="{6E836E17-0514-4D78-8078-EA1FAF7A20EB}"/>
              </a:ext>
            </a:extLst>
          </p:cNvPr>
          <p:cNvSpPr txBox="1">
            <a:spLocks/>
          </p:cNvSpPr>
          <p:nvPr/>
        </p:nvSpPr>
        <p:spPr>
          <a:xfrm>
            <a:off x="0" y="6414408"/>
            <a:ext cx="624388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www.India.uitp.org 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05E3F03-0D74-413C-85E6-83E04D374182}"/>
              </a:ext>
            </a:extLst>
          </p:cNvPr>
          <p:cNvCxnSpPr>
            <a:cxnSpLocks/>
            <a:stCxn id="53" idx="3"/>
            <a:endCxn id="59" idx="1"/>
          </p:cNvCxnSpPr>
          <p:nvPr/>
        </p:nvCxnSpPr>
        <p:spPr>
          <a:xfrm>
            <a:off x="4255322" y="3918330"/>
            <a:ext cx="426792" cy="13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CE93ECA-16A2-4438-8B73-A9C006F102A4}"/>
              </a:ext>
            </a:extLst>
          </p:cNvPr>
          <p:cNvSpPr/>
          <p:nvPr/>
        </p:nvSpPr>
        <p:spPr>
          <a:xfrm rot="16200000" flipH="1">
            <a:off x="6047039" y="-1223153"/>
            <a:ext cx="91388" cy="114220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26B1A6A-B8EB-4EA5-8C2D-885AE7B8F957}"/>
              </a:ext>
            </a:extLst>
          </p:cNvPr>
          <p:cNvSpPr/>
          <p:nvPr/>
        </p:nvSpPr>
        <p:spPr>
          <a:xfrm>
            <a:off x="3529971" y="4571013"/>
            <a:ext cx="5520207" cy="4147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Smart Cities Mobility Market Opportunity- Central India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642700F-9965-421C-83BF-53FB74F6040D}"/>
              </a:ext>
            </a:extLst>
          </p:cNvPr>
          <p:cNvSpPr/>
          <p:nvPr/>
        </p:nvSpPr>
        <p:spPr>
          <a:xfrm>
            <a:off x="381718" y="5090965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Bhopal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E11B8E9E-EB0B-4C39-818B-7C602C284BF8}"/>
              </a:ext>
            </a:extLst>
          </p:cNvPr>
          <p:cNvSpPr/>
          <p:nvPr/>
        </p:nvSpPr>
        <p:spPr>
          <a:xfrm>
            <a:off x="2715517" y="5099144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Intelligent Traffic, Smart Parking </a:t>
            </a:r>
          </a:p>
        </p:txBody>
      </p:sp>
      <p:sp>
        <p:nvSpPr>
          <p:cNvPr id="118" name="Flowchart: Document 117">
            <a:extLst>
              <a:ext uri="{FF2B5EF4-FFF2-40B4-BE49-F238E27FC236}">
                <a16:creationId xmlns:a16="http://schemas.microsoft.com/office/drawing/2014/main" id="{7D970949-86EC-4288-8509-405A9FF03ECE}"/>
              </a:ext>
            </a:extLst>
          </p:cNvPr>
          <p:cNvSpPr/>
          <p:nvPr/>
        </p:nvSpPr>
        <p:spPr>
          <a:xfrm>
            <a:off x="4770324" y="5205554"/>
            <a:ext cx="1047636" cy="60464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1500 million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446C8D1-7900-4849-A75E-CACBE92C6C5C}"/>
              </a:ext>
            </a:extLst>
          </p:cNvPr>
          <p:cNvCxnSpPr>
            <a:cxnSpLocks/>
            <a:stCxn id="117" idx="3"/>
            <a:endCxn id="118" idx="1"/>
          </p:cNvCxnSpPr>
          <p:nvPr/>
        </p:nvCxnSpPr>
        <p:spPr>
          <a:xfrm>
            <a:off x="4255323" y="5507874"/>
            <a:ext cx="515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1D2A07CE-B15F-47D3-87A4-1254D7A2D17A}"/>
              </a:ext>
            </a:extLst>
          </p:cNvPr>
          <p:cNvSpPr/>
          <p:nvPr/>
        </p:nvSpPr>
        <p:spPr>
          <a:xfrm>
            <a:off x="6191788" y="5127065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Jabalpur</a:t>
            </a:r>
          </a:p>
        </p:txBody>
      </p:sp>
      <p:sp>
        <p:nvSpPr>
          <p:cNvPr id="128" name="Flowchart: Document 127">
            <a:extLst>
              <a:ext uri="{FF2B5EF4-FFF2-40B4-BE49-F238E27FC236}">
                <a16:creationId xmlns:a16="http://schemas.microsoft.com/office/drawing/2014/main" id="{70D9426C-EDD3-4DEF-BA04-A6D9D5720457}"/>
              </a:ext>
            </a:extLst>
          </p:cNvPr>
          <p:cNvSpPr/>
          <p:nvPr/>
        </p:nvSpPr>
        <p:spPr>
          <a:xfrm>
            <a:off x="10575769" y="5205554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575 million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225ACC9B-C8C0-4910-8611-684FD81AC5F2}"/>
              </a:ext>
            </a:extLst>
          </p:cNvPr>
          <p:cNvCxnSpPr>
            <a:cxnSpLocks/>
          </p:cNvCxnSpPr>
          <p:nvPr/>
        </p:nvCxnSpPr>
        <p:spPr>
          <a:xfrm>
            <a:off x="10046086" y="5507695"/>
            <a:ext cx="515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228509-5A17-49A6-B240-1B8C7081EFD2}"/>
              </a:ext>
            </a:extLst>
          </p:cNvPr>
          <p:cNvSpPr/>
          <p:nvPr/>
        </p:nvSpPr>
        <p:spPr>
          <a:xfrm>
            <a:off x="8493377" y="5099144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Signalization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5C2B5C04-797B-4C99-9CAD-2B34CD34F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43" name="Image1">
            <a:extLst>
              <a:ext uri="{FF2B5EF4-FFF2-40B4-BE49-F238E27FC236}">
                <a16:creationId xmlns:a16="http://schemas.microsoft.com/office/drawing/2014/main" id="{E36AB4B1-6A85-49A9-90D5-AD3F6C175264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raphic 78" descr="Document">
            <a:extLst>
              <a:ext uri="{FF2B5EF4-FFF2-40B4-BE49-F238E27FC236}">
                <a16:creationId xmlns:a16="http://schemas.microsoft.com/office/drawing/2014/main" id="{9502D95A-ABEE-493B-A778-F249CB2B4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20" y="1604598"/>
            <a:ext cx="351796" cy="351796"/>
          </a:xfrm>
          <a:prstGeom prst="rect">
            <a:avLst/>
          </a:prstGeom>
        </p:spPr>
      </p:pic>
      <p:pic>
        <p:nvPicPr>
          <p:cNvPr id="84" name="Graphic 83" descr="Court">
            <a:extLst>
              <a:ext uri="{FF2B5EF4-FFF2-40B4-BE49-F238E27FC236}">
                <a16:creationId xmlns:a16="http://schemas.microsoft.com/office/drawing/2014/main" id="{EABAF610-B70C-4906-A727-09C94D53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8445" y="1567419"/>
            <a:ext cx="373672" cy="3736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CF91AE-04C2-4E52-A6AA-CCFF2399D7D7}"/>
              </a:ext>
            </a:extLst>
          </p:cNvPr>
          <p:cNvSpPr/>
          <p:nvPr/>
        </p:nvSpPr>
        <p:spPr>
          <a:xfrm>
            <a:off x="3429164" y="1211550"/>
            <a:ext cx="5520207" cy="4147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Smart Cities Mobility Market Opportunity- West India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2CA3D6-6177-4D9F-9B2C-F4811EBBFBE5}"/>
              </a:ext>
            </a:extLst>
          </p:cNvPr>
          <p:cNvSpPr/>
          <p:nvPr/>
        </p:nvSpPr>
        <p:spPr>
          <a:xfrm>
            <a:off x="950393" y="1682400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Pune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0C6591F-D3A2-4A7E-A8E1-D41C9D85043A}"/>
              </a:ext>
            </a:extLst>
          </p:cNvPr>
          <p:cNvSpPr/>
          <p:nvPr/>
        </p:nvSpPr>
        <p:spPr>
          <a:xfrm>
            <a:off x="2344758" y="4646516"/>
            <a:ext cx="2090675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Surat</a:t>
            </a:r>
          </a:p>
        </p:txBody>
      </p:sp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8E6D6F47-330D-4F1A-9C38-4E3B6CE8D670}"/>
              </a:ext>
            </a:extLst>
          </p:cNvPr>
          <p:cNvSpPr/>
          <p:nvPr/>
        </p:nvSpPr>
        <p:spPr>
          <a:xfrm>
            <a:off x="594669" y="3606359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2100 million</a:t>
            </a:r>
          </a:p>
        </p:txBody>
      </p:sp>
      <p:sp>
        <p:nvSpPr>
          <p:cNvPr id="49" name="Flowchart: Document 48">
            <a:extLst>
              <a:ext uri="{FF2B5EF4-FFF2-40B4-BE49-F238E27FC236}">
                <a16:creationId xmlns:a16="http://schemas.microsoft.com/office/drawing/2014/main" id="{1353DB7F-B8E7-4459-A602-F3DE683185C4}"/>
              </a:ext>
            </a:extLst>
          </p:cNvPr>
          <p:cNvSpPr/>
          <p:nvPr/>
        </p:nvSpPr>
        <p:spPr>
          <a:xfrm>
            <a:off x="2224847" y="3606002"/>
            <a:ext cx="1047636" cy="60464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1250 million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D2BF016-B658-4378-BA8F-40E133F78FA8}"/>
              </a:ext>
            </a:extLst>
          </p:cNvPr>
          <p:cNvSpPr/>
          <p:nvPr/>
        </p:nvSpPr>
        <p:spPr>
          <a:xfrm>
            <a:off x="348981" y="2554018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Bus Rapid Transit Corridor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6DF69D6-46F1-4261-9BF1-59B3916379BD}"/>
              </a:ext>
            </a:extLst>
          </p:cNvPr>
          <p:cNvSpPr/>
          <p:nvPr/>
        </p:nvSpPr>
        <p:spPr>
          <a:xfrm>
            <a:off x="1984380" y="2542040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100 Electric Buses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29A46F2-9EBE-44B0-9A27-988B8A45A0C0}"/>
              </a:ext>
            </a:extLst>
          </p:cNvPr>
          <p:cNvSpPr/>
          <p:nvPr/>
        </p:nvSpPr>
        <p:spPr>
          <a:xfrm>
            <a:off x="5301807" y="2564194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Common Card Payment</a:t>
            </a:r>
          </a:p>
        </p:txBody>
      </p:sp>
      <p:sp>
        <p:nvSpPr>
          <p:cNvPr id="59" name="Flowchart: Document 58">
            <a:extLst>
              <a:ext uri="{FF2B5EF4-FFF2-40B4-BE49-F238E27FC236}">
                <a16:creationId xmlns:a16="http://schemas.microsoft.com/office/drawing/2014/main" id="{0C49F0FC-A341-482F-8EE9-1448C2E985BB}"/>
              </a:ext>
            </a:extLst>
          </p:cNvPr>
          <p:cNvSpPr/>
          <p:nvPr/>
        </p:nvSpPr>
        <p:spPr>
          <a:xfrm>
            <a:off x="5547892" y="3606002"/>
            <a:ext cx="1047636" cy="60464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1040 million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636C09-024A-44D2-B718-FCC1F956AB6B}"/>
              </a:ext>
            </a:extLst>
          </p:cNvPr>
          <p:cNvSpPr/>
          <p:nvPr/>
        </p:nvSpPr>
        <p:spPr>
          <a:xfrm>
            <a:off x="9150931" y="1679914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Jaipur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4398233-687D-4B70-BFDD-1077F0A07524}"/>
              </a:ext>
            </a:extLst>
          </p:cNvPr>
          <p:cNvSpPr/>
          <p:nvPr/>
        </p:nvSpPr>
        <p:spPr>
          <a:xfrm>
            <a:off x="6948678" y="2549188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Integrated Transit Management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23EF167-4B6A-4922-B82A-2E0219FB2513}"/>
              </a:ext>
            </a:extLst>
          </p:cNvPr>
          <p:cNvSpPr/>
          <p:nvPr/>
        </p:nvSpPr>
        <p:spPr>
          <a:xfrm>
            <a:off x="8668121" y="2531283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Personal Rapid Transit System</a:t>
            </a:r>
          </a:p>
        </p:txBody>
      </p:sp>
      <p:sp>
        <p:nvSpPr>
          <p:cNvPr id="64" name="Flowchart: Document 63">
            <a:extLst>
              <a:ext uri="{FF2B5EF4-FFF2-40B4-BE49-F238E27FC236}">
                <a16:creationId xmlns:a16="http://schemas.microsoft.com/office/drawing/2014/main" id="{0E9866CF-0BF6-4ED1-9305-CDE7AC059151}"/>
              </a:ext>
            </a:extLst>
          </p:cNvPr>
          <p:cNvSpPr/>
          <p:nvPr/>
        </p:nvSpPr>
        <p:spPr>
          <a:xfrm>
            <a:off x="7198492" y="3606359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900 million</a:t>
            </a:r>
          </a:p>
        </p:txBody>
      </p:sp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19FE8B08-329E-4C3D-87EE-B2D42E20EDA5}"/>
              </a:ext>
            </a:extLst>
          </p:cNvPr>
          <p:cNvSpPr/>
          <p:nvPr/>
        </p:nvSpPr>
        <p:spPr>
          <a:xfrm>
            <a:off x="10543763" y="3604281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680 million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0A13761-8161-442A-8455-80DC07FA3FB9}"/>
              </a:ext>
            </a:extLst>
          </p:cNvPr>
          <p:cNvSpPr/>
          <p:nvPr/>
        </p:nvSpPr>
        <p:spPr>
          <a:xfrm>
            <a:off x="4983961" y="1699251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Ahmedabad</a:t>
            </a:r>
          </a:p>
        </p:txBody>
      </p:sp>
      <p:sp>
        <p:nvSpPr>
          <p:cNvPr id="69" name="Flowchart: Document 68">
            <a:extLst>
              <a:ext uri="{FF2B5EF4-FFF2-40B4-BE49-F238E27FC236}">
                <a16:creationId xmlns:a16="http://schemas.microsoft.com/office/drawing/2014/main" id="{827C7985-022B-4FEF-BFE9-A4DC34EBDD89}"/>
              </a:ext>
            </a:extLst>
          </p:cNvPr>
          <p:cNvSpPr/>
          <p:nvPr/>
        </p:nvSpPr>
        <p:spPr>
          <a:xfrm>
            <a:off x="9023494" y="3609316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1500 million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439192-C3E9-4F12-AFC0-7C058B26415E}"/>
              </a:ext>
            </a:extLst>
          </p:cNvPr>
          <p:cNvCxnSpPr>
            <a:cxnSpLocks/>
            <a:stCxn id="51" idx="2"/>
            <a:endCxn id="48" idx="0"/>
          </p:cNvCxnSpPr>
          <p:nvPr/>
        </p:nvCxnSpPr>
        <p:spPr>
          <a:xfrm>
            <a:off x="1113055" y="3371478"/>
            <a:ext cx="0" cy="23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407279C-DEF8-48CC-98B7-F45CAC416B66}"/>
              </a:ext>
            </a:extLst>
          </p:cNvPr>
          <p:cNvCxnSpPr>
            <a:cxnSpLocks/>
            <a:stCxn id="52" idx="2"/>
            <a:endCxn id="49" idx="0"/>
          </p:cNvCxnSpPr>
          <p:nvPr/>
        </p:nvCxnSpPr>
        <p:spPr>
          <a:xfrm>
            <a:off x="2748454" y="3359500"/>
            <a:ext cx="211" cy="24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DCC9B6-9CDC-4692-8310-B25E937EAE56}"/>
              </a:ext>
            </a:extLst>
          </p:cNvPr>
          <p:cNvCxnSpPr>
            <a:cxnSpLocks/>
            <a:endCxn id="124" idx="1"/>
          </p:cNvCxnSpPr>
          <p:nvPr/>
        </p:nvCxnSpPr>
        <p:spPr>
          <a:xfrm>
            <a:off x="1893573" y="5916425"/>
            <a:ext cx="191597" cy="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8DA68AFE-5FAD-4322-9B84-CACA8E5B00BC}"/>
              </a:ext>
            </a:extLst>
          </p:cNvPr>
          <p:cNvCxnSpPr>
            <a:cxnSpLocks/>
            <a:stCxn id="62" idx="2"/>
            <a:endCxn id="64" idx="0"/>
          </p:cNvCxnSpPr>
          <p:nvPr/>
        </p:nvCxnSpPr>
        <p:spPr>
          <a:xfrm>
            <a:off x="7712752" y="3366648"/>
            <a:ext cx="4126" cy="23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45858D9-EC52-4F4C-B9CB-A6EB752B4BB8}"/>
              </a:ext>
            </a:extLst>
          </p:cNvPr>
          <p:cNvCxnSpPr>
            <a:cxnSpLocks/>
            <a:stCxn id="85" idx="2"/>
            <a:endCxn id="65" idx="0"/>
          </p:cNvCxnSpPr>
          <p:nvPr/>
        </p:nvCxnSpPr>
        <p:spPr>
          <a:xfrm flipH="1">
            <a:off x="11062149" y="3345247"/>
            <a:ext cx="366" cy="259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05E3F03-0D74-413C-85E6-83E04D374182}"/>
              </a:ext>
            </a:extLst>
          </p:cNvPr>
          <p:cNvCxnSpPr>
            <a:cxnSpLocks/>
            <a:stCxn id="53" idx="2"/>
            <a:endCxn id="59" idx="0"/>
          </p:cNvCxnSpPr>
          <p:nvPr/>
        </p:nvCxnSpPr>
        <p:spPr>
          <a:xfrm>
            <a:off x="6071710" y="3381654"/>
            <a:ext cx="0" cy="22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642700F-9965-421C-83BF-53FB74F6040D}"/>
              </a:ext>
            </a:extLst>
          </p:cNvPr>
          <p:cNvSpPr/>
          <p:nvPr/>
        </p:nvSpPr>
        <p:spPr>
          <a:xfrm>
            <a:off x="8140285" y="4631658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Udaipur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E11B8E9E-EB0B-4C39-818B-7C602C284BF8}"/>
              </a:ext>
            </a:extLst>
          </p:cNvPr>
          <p:cNvSpPr/>
          <p:nvPr/>
        </p:nvSpPr>
        <p:spPr>
          <a:xfrm>
            <a:off x="353767" y="5483351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Intelligent Transit Management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228509-5A17-49A6-B240-1B8C7081EFD2}"/>
              </a:ext>
            </a:extLst>
          </p:cNvPr>
          <p:cNvSpPr/>
          <p:nvPr/>
        </p:nvSpPr>
        <p:spPr>
          <a:xfrm>
            <a:off x="3272483" y="5507695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Automatic Fare Collection </a:t>
            </a:r>
          </a:p>
        </p:txBody>
      </p:sp>
      <p:sp>
        <p:nvSpPr>
          <p:cNvPr id="50" name="Flowchart: Document 49">
            <a:extLst>
              <a:ext uri="{FF2B5EF4-FFF2-40B4-BE49-F238E27FC236}">
                <a16:creationId xmlns:a16="http://schemas.microsoft.com/office/drawing/2014/main" id="{252C179F-08FD-4F2B-B433-B30E68B7DDF5}"/>
              </a:ext>
            </a:extLst>
          </p:cNvPr>
          <p:cNvSpPr/>
          <p:nvPr/>
        </p:nvSpPr>
        <p:spPr>
          <a:xfrm>
            <a:off x="3914070" y="3606002"/>
            <a:ext cx="1047636" cy="60464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1070 million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E6E37EB-8F9B-418C-AF62-9AE7828D0BD2}"/>
              </a:ext>
            </a:extLst>
          </p:cNvPr>
          <p:cNvSpPr/>
          <p:nvPr/>
        </p:nvSpPr>
        <p:spPr>
          <a:xfrm>
            <a:off x="3665530" y="2549188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Surveillance Equipment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85E2D0-E63B-4464-BF66-0D0EE04C62BD}"/>
              </a:ext>
            </a:extLst>
          </p:cNvPr>
          <p:cNvCxnSpPr>
            <a:cxnSpLocks/>
            <a:stCxn id="54" idx="2"/>
            <a:endCxn id="50" idx="0"/>
          </p:cNvCxnSpPr>
          <p:nvPr/>
        </p:nvCxnSpPr>
        <p:spPr>
          <a:xfrm>
            <a:off x="4435433" y="3366648"/>
            <a:ext cx="2455" cy="239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6F475F4-48F7-41AE-9986-21EE45CEB82F}"/>
              </a:ext>
            </a:extLst>
          </p:cNvPr>
          <p:cNvSpPr/>
          <p:nvPr/>
        </p:nvSpPr>
        <p:spPr>
          <a:xfrm>
            <a:off x="10298441" y="2527787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Depot management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50FD744-7847-45E5-84B8-0DE8D5BA2FD4}"/>
              </a:ext>
            </a:extLst>
          </p:cNvPr>
          <p:cNvSpPr/>
          <p:nvPr/>
        </p:nvSpPr>
        <p:spPr>
          <a:xfrm flipH="1">
            <a:off x="3577125" y="1739642"/>
            <a:ext cx="45719" cy="278881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1A659BF-9408-457C-BCB7-39B9D52C6F89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9528676" y="3345247"/>
            <a:ext cx="13204" cy="26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65B7BCE-0202-47F9-8D1B-BFD07D428AFC}"/>
              </a:ext>
            </a:extLst>
          </p:cNvPr>
          <p:cNvSpPr/>
          <p:nvPr/>
        </p:nvSpPr>
        <p:spPr>
          <a:xfrm flipH="1">
            <a:off x="8539997" y="1739642"/>
            <a:ext cx="56884" cy="28757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4" name="Flowchart: Document 123">
            <a:extLst>
              <a:ext uri="{FF2B5EF4-FFF2-40B4-BE49-F238E27FC236}">
                <a16:creationId xmlns:a16="http://schemas.microsoft.com/office/drawing/2014/main" id="{66D53047-8919-4588-B7B2-0BB39194B3AE}"/>
              </a:ext>
            </a:extLst>
          </p:cNvPr>
          <p:cNvSpPr/>
          <p:nvPr/>
        </p:nvSpPr>
        <p:spPr>
          <a:xfrm>
            <a:off x="2085170" y="5622252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1830 million</a:t>
            </a:r>
          </a:p>
        </p:txBody>
      </p:sp>
      <p:sp>
        <p:nvSpPr>
          <p:cNvPr id="125" name="Flowchart: Document 124">
            <a:extLst>
              <a:ext uri="{FF2B5EF4-FFF2-40B4-BE49-F238E27FC236}">
                <a16:creationId xmlns:a16="http://schemas.microsoft.com/office/drawing/2014/main" id="{D73CFDF4-C9ED-45C2-91BA-03B86298B16C}"/>
              </a:ext>
            </a:extLst>
          </p:cNvPr>
          <p:cNvSpPr/>
          <p:nvPr/>
        </p:nvSpPr>
        <p:spPr>
          <a:xfrm>
            <a:off x="4968374" y="5622252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1660 million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5FA7A6F7-C2F7-4841-8244-825C37348FBD}"/>
              </a:ext>
            </a:extLst>
          </p:cNvPr>
          <p:cNvSpPr/>
          <p:nvPr/>
        </p:nvSpPr>
        <p:spPr>
          <a:xfrm>
            <a:off x="6270854" y="5507695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GPS Enablement</a:t>
            </a:r>
          </a:p>
        </p:txBody>
      </p:sp>
      <p:sp>
        <p:nvSpPr>
          <p:cNvPr id="132" name="Flowchart: Document 131">
            <a:extLst>
              <a:ext uri="{FF2B5EF4-FFF2-40B4-BE49-F238E27FC236}">
                <a16:creationId xmlns:a16="http://schemas.microsoft.com/office/drawing/2014/main" id="{E5DC0EBB-442A-4DC2-A1D0-4749B246300F}"/>
              </a:ext>
            </a:extLst>
          </p:cNvPr>
          <p:cNvSpPr/>
          <p:nvPr/>
        </p:nvSpPr>
        <p:spPr>
          <a:xfrm>
            <a:off x="8024806" y="5622251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810 million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157A4C90-979A-490A-8FCC-5D567EE17F51}"/>
              </a:ext>
            </a:extLst>
          </p:cNvPr>
          <p:cNvSpPr/>
          <p:nvPr/>
        </p:nvSpPr>
        <p:spPr>
          <a:xfrm>
            <a:off x="9249896" y="5483351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City Bus with Smart Shelters</a:t>
            </a:r>
          </a:p>
        </p:txBody>
      </p:sp>
      <p:sp>
        <p:nvSpPr>
          <p:cNvPr id="134" name="Flowchart: Document 133">
            <a:extLst>
              <a:ext uri="{FF2B5EF4-FFF2-40B4-BE49-F238E27FC236}">
                <a16:creationId xmlns:a16="http://schemas.microsoft.com/office/drawing/2014/main" id="{22139B00-5E88-4986-894A-3E5F5D9C34C7}"/>
              </a:ext>
            </a:extLst>
          </p:cNvPr>
          <p:cNvSpPr/>
          <p:nvPr/>
        </p:nvSpPr>
        <p:spPr>
          <a:xfrm>
            <a:off x="10945787" y="5570610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620 million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47D3547-B81B-4BF9-A556-092710A3FFA2}"/>
              </a:ext>
            </a:extLst>
          </p:cNvPr>
          <p:cNvSpPr/>
          <p:nvPr/>
        </p:nvSpPr>
        <p:spPr>
          <a:xfrm flipH="1">
            <a:off x="6135925" y="4528457"/>
            <a:ext cx="56885" cy="216143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0AD3A90E-D9AA-46DD-A7DD-5ED1BB4A271C}"/>
              </a:ext>
            </a:extLst>
          </p:cNvPr>
          <p:cNvSpPr txBox="1">
            <a:spLocks/>
          </p:cNvSpPr>
          <p:nvPr/>
        </p:nvSpPr>
        <p:spPr>
          <a:xfrm>
            <a:off x="0" y="6414408"/>
            <a:ext cx="624388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www.India.uitp.org 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91EFB31-5AAB-47DB-9763-024AA5E760C4}"/>
              </a:ext>
            </a:extLst>
          </p:cNvPr>
          <p:cNvCxnSpPr>
            <a:cxnSpLocks/>
            <a:stCxn id="130" idx="3"/>
            <a:endCxn id="125" idx="1"/>
          </p:cNvCxnSpPr>
          <p:nvPr/>
        </p:nvCxnSpPr>
        <p:spPr>
          <a:xfrm>
            <a:off x="4812289" y="5916425"/>
            <a:ext cx="156085" cy="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919A311-B4C6-4296-B223-4FE21611551C}"/>
              </a:ext>
            </a:extLst>
          </p:cNvPr>
          <p:cNvCxnSpPr>
            <a:cxnSpLocks/>
            <a:stCxn id="131" idx="3"/>
            <a:endCxn id="132" idx="1"/>
          </p:cNvCxnSpPr>
          <p:nvPr/>
        </p:nvCxnSpPr>
        <p:spPr>
          <a:xfrm>
            <a:off x="7810660" y="5916425"/>
            <a:ext cx="214146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ACD29371-1DB2-42A7-B087-692B94A6CA8A}"/>
              </a:ext>
            </a:extLst>
          </p:cNvPr>
          <p:cNvCxnSpPr>
            <a:cxnSpLocks/>
            <a:stCxn id="133" idx="3"/>
            <a:endCxn id="134" idx="1"/>
          </p:cNvCxnSpPr>
          <p:nvPr/>
        </p:nvCxnSpPr>
        <p:spPr>
          <a:xfrm flipV="1">
            <a:off x="10789702" y="5872752"/>
            <a:ext cx="156085" cy="19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5BE4FE1B-8997-44D4-AEB2-C9955D9514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56" name="Image1">
            <a:extLst>
              <a:ext uri="{FF2B5EF4-FFF2-40B4-BE49-F238E27FC236}">
                <a16:creationId xmlns:a16="http://schemas.microsoft.com/office/drawing/2014/main" id="{C59EB55F-F6F9-41F0-A40F-E654977C289A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3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raphic 78" descr="Document">
            <a:extLst>
              <a:ext uri="{FF2B5EF4-FFF2-40B4-BE49-F238E27FC236}">
                <a16:creationId xmlns:a16="http://schemas.microsoft.com/office/drawing/2014/main" id="{9502D95A-ABEE-493B-A778-F249CB2B4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320" y="1604598"/>
            <a:ext cx="351796" cy="351796"/>
          </a:xfrm>
          <a:prstGeom prst="rect">
            <a:avLst/>
          </a:prstGeom>
        </p:spPr>
      </p:pic>
      <p:pic>
        <p:nvPicPr>
          <p:cNvPr id="84" name="Graphic 83" descr="Court">
            <a:extLst>
              <a:ext uri="{FF2B5EF4-FFF2-40B4-BE49-F238E27FC236}">
                <a16:creationId xmlns:a16="http://schemas.microsoft.com/office/drawing/2014/main" id="{EABAF610-B70C-4906-A727-09C94D534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8445" y="1567419"/>
            <a:ext cx="373672" cy="3736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CF91AE-04C2-4E52-A6AA-CCFF2399D7D7}"/>
              </a:ext>
            </a:extLst>
          </p:cNvPr>
          <p:cNvSpPr/>
          <p:nvPr/>
        </p:nvSpPr>
        <p:spPr>
          <a:xfrm>
            <a:off x="3429164" y="1211550"/>
            <a:ext cx="5520207" cy="4147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Smart Cities Mobility Market Opportunity- South India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2CA3D6-6177-4D9F-9B2C-F4811EBBFBE5}"/>
              </a:ext>
            </a:extLst>
          </p:cNvPr>
          <p:cNvSpPr/>
          <p:nvPr/>
        </p:nvSpPr>
        <p:spPr>
          <a:xfrm>
            <a:off x="514215" y="1703835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Kochi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0C6591F-D3A2-4A7E-A8E1-D41C9D85043A}"/>
              </a:ext>
            </a:extLst>
          </p:cNvPr>
          <p:cNvSpPr/>
          <p:nvPr/>
        </p:nvSpPr>
        <p:spPr>
          <a:xfrm>
            <a:off x="9399770" y="1703835"/>
            <a:ext cx="2090675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Chennai</a:t>
            </a:r>
          </a:p>
        </p:txBody>
      </p:sp>
      <p:sp>
        <p:nvSpPr>
          <p:cNvPr id="48" name="Flowchart: Document 47">
            <a:extLst>
              <a:ext uri="{FF2B5EF4-FFF2-40B4-BE49-F238E27FC236}">
                <a16:creationId xmlns:a16="http://schemas.microsoft.com/office/drawing/2014/main" id="{8E6D6F47-330D-4F1A-9C38-4E3B6CE8D670}"/>
              </a:ext>
            </a:extLst>
          </p:cNvPr>
          <p:cNvSpPr/>
          <p:nvPr/>
        </p:nvSpPr>
        <p:spPr>
          <a:xfrm>
            <a:off x="1041167" y="3527436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420 million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D2BF016-B658-4378-BA8F-40E133F78FA8}"/>
              </a:ext>
            </a:extLst>
          </p:cNvPr>
          <p:cNvSpPr/>
          <p:nvPr/>
        </p:nvSpPr>
        <p:spPr>
          <a:xfrm>
            <a:off x="795479" y="2564194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Water Transport 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29A46F2-9EBE-44B0-9A27-988B8A45A0C0}"/>
              </a:ext>
            </a:extLst>
          </p:cNvPr>
          <p:cNvSpPr/>
          <p:nvPr/>
        </p:nvSpPr>
        <p:spPr>
          <a:xfrm>
            <a:off x="3435330" y="2652427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Public Bike Sharing</a:t>
            </a:r>
          </a:p>
        </p:txBody>
      </p:sp>
      <p:sp>
        <p:nvSpPr>
          <p:cNvPr id="59" name="Flowchart: Document 58">
            <a:extLst>
              <a:ext uri="{FF2B5EF4-FFF2-40B4-BE49-F238E27FC236}">
                <a16:creationId xmlns:a16="http://schemas.microsoft.com/office/drawing/2014/main" id="{0C49F0FC-A341-482F-8EE9-1448C2E985BB}"/>
              </a:ext>
            </a:extLst>
          </p:cNvPr>
          <p:cNvSpPr/>
          <p:nvPr/>
        </p:nvSpPr>
        <p:spPr>
          <a:xfrm>
            <a:off x="3681415" y="3563289"/>
            <a:ext cx="1047636" cy="604640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508 million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636C09-024A-44D2-B718-FCC1F956AB6B}"/>
              </a:ext>
            </a:extLst>
          </p:cNvPr>
          <p:cNvSpPr/>
          <p:nvPr/>
        </p:nvSpPr>
        <p:spPr>
          <a:xfrm>
            <a:off x="6243885" y="1707678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Coimbatore</a:t>
            </a:r>
          </a:p>
        </p:txBody>
      </p:sp>
      <p:sp>
        <p:nvSpPr>
          <p:cNvPr id="65" name="Flowchart: Document 64">
            <a:extLst>
              <a:ext uri="{FF2B5EF4-FFF2-40B4-BE49-F238E27FC236}">
                <a16:creationId xmlns:a16="http://schemas.microsoft.com/office/drawing/2014/main" id="{19FE8B08-329E-4C3D-87EE-B2D42E20EDA5}"/>
              </a:ext>
            </a:extLst>
          </p:cNvPr>
          <p:cNvSpPr/>
          <p:nvPr/>
        </p:nvSpPr>
        <p:spPr>
          <a:xfrm>
            <a:off x="6811859" y="3576627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680 million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0A13761-8161-442A-8455-80DC07FA3FB9}"/>
              </a:ext>
            </a:extLst>
          </p:cNvPr>
          <p:cNvSpPr/>
          <p:nvPr/>
        </p:nvSpPr>
        <p:spPr>
          <a:xfrm>
            <a:off x="3250269" y="1707425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Vishakhapatnam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439192-C3E9-4F12-AFC0-7C058B26415E}"/>
              </a:ext>
            </a:extLst>
          </p:cNvPr>
          <p:cNvCxnSpPr>
            <a:cxnSpLocks/>
            <a:stCxn id="51" idx="2"/>
            <a:endCxn id="48" idx="0"/>
          </p:cNvCxnSpPr>
          <p:nvPr/>
        </p:nvCxnSpPr>
        <p:spPr>
          <a:xfrm>
            <a:off x="1559553" y="3381654"/>
            <a:ext cx="0" cy="145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DCC9B6-9CDC-4692-8310-B25E937EAE56}"/>
              </a:ext>
            </a:extLst>
          </p:cNvPr>
          <p:cNvCxnSpPr>
            <a:cxnSpLocks/>
          </p:cNvCxnSpPr>
          <p:nvPr/>
        </p:nvCxnSpPr>
        <p:spPr>
          <a:xfrm>
            <a:off x="6811859" y="5919964"/>
            <a:ext cx="191597" cy="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45858D9-EC52-4F4C-B9CB-A6EB752B4BB8}"/>
              </a:ext>
            </a:extLst>
          </p:cNvPr>
          <p:cNvCxnSpPr>
            <a:cxnSpLocks/>
            <a:stCxn id="85" idx="2"/>
            <a:endCxn id="65" idx="0"/>
          </p:cNvCxnSpPr>
          <p:nvPr/>
        </p:nvCxnSpPr>
        <p:spPr>
          <a:xfrm>
            <a:off x="7330245" y="3429400"/>
            <a:ext cx="0" cy="147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05E3F03-0D74-413C-85E6-83E04D374182}"/>
              </a:ext>
            </a:extLst>
          </p:cNvPr>
          <p:cNvCxnSpPr>
            <a:cxnSpLocks/>
            <a:stCxn id="53" idx="2"/>
            <a:endCxn id="59" idx="0"/>
          </p:cNvCxnSpPr>
          <p:nvPr/>
        </p:nvCxnSpPr>
        <p:spPr>
          <a:xfrm>
            <a:off x="4205233" y="3469887"/>
            <a:ext cx="0" cy="93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E11B8E9E-EB0B-4C39-818B-7C602C284BF8}"/>
              </a:ext>
            </a:extLst>
          </p:cNvPr>
          <p:cNvSpPr/>
          <p:nvPr/>
        </p:nvSpPr>
        <p:spPr>
          <a:xfrm>
            <a:off x="5272053" y="5490311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Urban Mobility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228509-5A17-49A6-B240-1B8C7081EFD2}"/>
              </a:ext>
            </a:extLst>
          </p:cNvPr>
          <p:cNvSpPr/>
          <p:nvPr/>
        </p:nvSpPr>
        <p:spPr>
          <a:xfrm>
            <a:off x="9724407" y="2611940"/>
            <a:ext cx="1539806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Intelligent Traffic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6F475F4-48F7-41AE-9986-21EE45CEB82F}"/>
              </a:ext>
            </a:extLst>
          </p:cNvPr>
          <p:cNvSpPr/>
          <p:nvPr/>
        </p:nvSpPr>
        <p:spPr>
          <a:xfrm>
            <a:off x="6566171" y="2611940"/>
            <a:ext cx="1528148" cy="8174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Cycle Sharing System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50FD744-7847-45E5-84B8-0DE8D5BA2FD4}"/>
              </a:ext>
            </a:extLst>
          </p:cNvPr>
          <p:cNvSpPr/>
          <p:nvPr/>
        </p:nvSpPr>
        <p:spPr>
          <a:xfrm flipH="1">
            <a:off x="2820450" y="1713138"/>
            <a:ext cx="92699" cy="278881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65B7BCE-0202-47F9-8D1B-BFD07D428AFC}"/>
              </a:ext>
            </a:extLst>
          </p:cNvPr>
          <p:cNvSpPr/>
          <p:nvPr/>
        </p:nvSpPr>
        <p:spPr>
          <a:xfrm flipH="1">
            <a:off x="5837921" y="1695014"/>
            <a:ext cx="110193" cy="28757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4" name="Flowchart: Document 123">
            <a:extLst>
              <a:ext uri="{FF2B5EF4-FFF2-40B4-BE49-F238E27FC236}">
                <a16:creationId xmlns:a16="http://schemas.microsoft.com/office/drawing/2014/main" id="{66D53047-8919-4588-B7B2-0BB39194B3AE}"/>
              </a:ext>
            </a:extLst>
          </p:cNvPr>
          <p:cNvSpPr/>
          <p:nvPr/>
        </p:nvSpPr>
        <p:spPr>
          <a:xfrm>
            <a:off x="7057547" y="5625791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4600 million</a:t>
            </a:r>
          </a:p>
        </p:txBody>
      </p:sp>
      <p:sp>
        <p:nvSpPr>
          <p:cNvPr id="125" name="Flowchart: Document 124">
            <a:extLst>
              <a:ext uri="{FF2B5EF4-FFF2-40B4-BE49-F238E27FC236}">
                <a16:creationId xmlns:a16="http://schemas.microsoft.com/office/drawing/2014/main" id="{D73CFDF4-C9ED-45C2-91BA-03B86298B16C}"/>
              </a:ext>
            </a:extLst>
          </p:cNvPr>
          <p:cNvSpPr/>
          <p:nvPr/>
        </p:nvSpPr>
        <p:spPr>
          <a:xfrm>
            <a:off x="10114061" y="3576627"/>
            <a:ext cx="1036772" cy="604283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USD 1000 million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0AD3A90E-D9AA-46DD-A7DD-5ED1BB4A271C}"/>
              </a:ext>
            </a:extLst>
          </p:cNvPr>
          <p:cNvSpPr txBox="1">
            <a:spLocks/>
          </p:cNvSpPr>
          <p:nvPr/>
        </p:nvSpPr>
        <p:spPr>
          <a:xfrm>
            <a:off x="0" y="6414408"/>
            <a:ext cx="624388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www.India.uitp.org 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91EFB31-5AAB-47DB-9763-024AA5E760C4}"/>
              </a:ext>
            </a:extLst>
          </p:cNvPr>
          <p:cNvCxnSpPr>
            <a:cxnSpLocks/>
          </p:cNvCxnSpPr>
          <p:nvPr/>
        </p:nvCxnSpPr>
        <p:spPr>
          <a:xfrm>
            <a:off x="10494310" y="3454545"/>
            <a:ext cx="0" cy="122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91061CBE-E58E-442D-A784-188E4ED56CA3}"/>
              </a:ext>
            </a:extLst>
          </p:cNvPr>
          <p:cNvSpPr/>
          <p:nvPr/>
        </p:nvSpPr>
        <p:spPr>
          <a:xfrm flipH="1">
            <a:off x="8872886" y="1730322"/>
            <a:ext cx="110193" cy="28757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77BA3C9-4BA3-44EB-B75E-D741D926C5A4}"/>
              </a:ext>
            </a:extLst>
          </p:cNvPr>
          <p:cNvSpPr/>
          <p:nvPr/>
        </p:nvSpPr>
        <p:spPr>
          <a:xfrm>
            <a:off x="4902776" y="4606092"/>
            <a:ext cx="2090676" cy="797718"/>
          </a:xfrm>
          <a:prstGeom prst="roundRect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>
                <a:solidFill>
                  <a:schemeClr val="bg1"/>
                </a:solidFill>
              </a:rPr>
              <a:t>Davangere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E4D30B70-332D-476E-BDB6-62D5B2F121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29" y="218163"/>
            <a:ext cx="985940" cy="807316"/>
          </a:xfrm>
          <a:prstGeom prst="rect">
            <a:avLst/>
          </a:prstGeom>
        </p:spPr>
      </p:pic>
      <p:pic>
        <p:nvPicPr>
          <p:cNvPr id="32" name="Image1">
            <a:extLst>
              <a:ext uri="{FF2B5EF4-FFF2-40B4-BE49-F238E27FC236}">
                <a16:creationId xmlns:a16="http://schemas.microsoft.com/office/drawing/2014/main" id="{1CB9E21F-2E15-403D-A7AD-8A6C5B06A040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0094076" y="274863"/>
            <a:ext cx="1750921" cy="66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6808D-DF94-4999-BB37-03698DB85F65}"/>
              </a:ext>
            </a:extLst>
          </p:cNvPr>
          <p:cNvSpPr/>
          <p:nvPr/>
        </p:nvSpPr>
        <p:spPr>
          <a:xfrm>
            <a:off x="4442460" y="0"/>
            <a:ext cx="7749540" cy="6858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97F82-BD23-4E03-8E50-242EC29D3900}"/>
              </a:ext>
            </a:extLst>
          </p:cNvPr>
          <p:cNvSpPr txBox="1"/>
          <p:nvPr/>
        </p:nvSpPr>
        <p:spPr>
          <a:xfrm>
            <a:off x="4647703" y="1782395"/>
            <a:ext cx="5664126" cy="329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IN" sz="2800" b="1" dirty="0">
              <a:solidFill>
                <a:schemeClr val="tx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  <a:p>
            <a:r>
              <a:rPr lang="en-IN" sz="2000" b="1" dirty="0">
                <a:solidFill>
                  <a:schemeClr val="bg1"/>
                </a:solidFill>
              </a:rPr>
              <a:t>SMART CITIES- CLEAN ENERGY &amp; SMART GRIDS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bg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  <a:p>
            <a:endParaRPr lang="en-I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1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&amp;A Wine &amp; Gray">
      <a:dk1>
        <a:sysClr val="windowText" lastClr="000000"/>
      </a:dk1>
      <a:lt1>
        <a:sysClr val="window" lastClr="FFFFFF"/>
      </a:lt1>
      <a:dk2>
        <a:srgbClr val="990033"/>
      </a:dk2>
      <a:lt2>
        <a:srgbClr val="D8D8D8"/>
      </a:lt2>
      <a:accent1>
        <a:srgbClr val="990033"/>
      </a:accent1>
      <a:accent2>
        <a:srgbClr val="B2B2B2"/>
      </a:accent2>
      <a:accent3>
        <a:srgbClr val="969696"/>
      </a:accent3>
      <a:accent4>
        <a:srgbClr val="720026"/>
      </a:accent4>
      <a:accent5>
        <a:srgbClr val="5F5F5F"/>
      </a:accent5>
      <a:accent6>
        <a:srgbClr val="002060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8682</TotalTime>
  <Words>918</Words>
  <Application>Microsoft Office PowerPoint</Application>
  <PresentationFormat>Widescreen</PresentationFormat>
  <Paragraphs>337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TARUN GUPTA</dc:creator>
  <cp:lastModifiedBy>Tarun Gupta</cp:lastModifiedBy>
  <cp:revision>159</cp:revision>
  <dcterms:created xsi:type="dcterms:W3CDTF">2018-06-11T06:53:42Z</dcterms:created>
  <dcterms:modified xsi:type="dcterms:W3CDTF">2020-01-31T06:43:23Z</dcterms:modified>
</cp:coreProperties>
</file>