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5" r:id="rId3"/>
    <p:sldId id="279" r:id="rId4"/>
    <p:sldId id="280" r:id="rId5"/>
    <p:sldId id="276" r:id="rId6"/>
    <p:sldId id="282" r:id="rId7"/>
    <p:sldId id="285" r:id="rId8"/>
    <p:sldId id="284" r:id="rId9"/>
    <p:sldId id="286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849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kta\Documents\Pharma%20Expo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kta\Documents\Pharma%20Expo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kta\Documents\Pharma%20Expo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8894066834539"/>
          <c:y val="9.2753476927489614E-2"/>
          <c:w val="0.68408435804946244"/>
          <c:h val="0.69281734868468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FDI Inflow (in USD million)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4939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45-4EFB-A58B-6DC466BC1445}"/>
              </c:ext>
            </c:extLst>
          </c:dPt>
          <c:dPt>
            <c:idx val="1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145-4EFB-A58B-6DC466BC1445}"/>
              </c:ext>
            </c:extLst>
          </c:dPt>
          <c:dLbls>
            <c:dLbl>
              <c:idx val="0"/>
              <c:spPr>
                <a:noFill/>
                <a:ln>
                  <a:solidFill>
                    <a:srgbClr val="990033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84939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145-4EFB-A58B-6DC466BC1445}"/>
                </c:ext>
              </c:extLst>
            </c:dLbl>
            <c:dLbl>
              <c:idx val="1"/>
              <c:spPr>
                <a:noFill/>
                <a:ln>
                  <a:solidFill>
                    <a:srgbClr val="84939E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99003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145-4EFB-A58B-6DC466BC14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2018-19 (Apr-Sep)</c:v>
                </c:pt>
                <c:pt idx="1">
                  <c:v>2019-20 (Apr-Sep)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175.5</c:v>
                </c:pt>
                <c:pt idx="1">
                  <c:v>288.60000000000002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45-4EFB-A58B-6DC466BC1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11211096"/>
        <c:axId val="711215360"/>
      </c:barChart>
      <c:catAx>
        <c:axId val="71121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11215360"/>
        <c:crosses val="autoZero"/>
        <c:auto val="1"/>
        <c:lblAlgn val="ctr"/>
        <c:lblOffset val="100"/>
        <c:noMultiLvlLbl val="0"/>
      </c:catAx>
      <c:valAx>
        <c:axId val="711215360"/>
        <c:scaling>
          <c:orientation val="minMax"/>
          <c:max val="300"/>
        </c:scaling>
        <c:delete val="1"/>
        <c:axPos val="l"/>
        <c:numFmt formatCode="General" sourceLinked="1"/>
        <c:majorTickMark val="none"/>
        <c:minorTickMark val="none"/>
        <c:tickLblPos val="nextTo"/>
        <c:crossAx val="71121109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spc="0" baseline="0">
                <a:solidFill>
                  <a:srgbClr val="9900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100" b="1" i="0" baseline="0" dirty="0">
                <a:solidFill>
                  <a:srgbClr val="9900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Pharmaceuticals Exports, by Category, from India in 2019</a:t>
            </a:r>
            <a:endParaRPr lang="en-IN" sz="1100" b="1" dirty="0">
              <a:solidFill>
                <a:srgbClr val="9900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IN" sz="1100" b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7.6314473200752991E-2"/>
          <c:y val="2.7116250783328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100" b="1" i="0" u="none" strike="noStrike" kern="1200" spc="0" baseline="0">
              <a:solidFill>
                <a:srgbClr val="9900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900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47-41C2-A106-D87885008996}"/>
              </c:ext>
            </c:extLst>
          </c:dPt>
          <c:dPt>
            <c:idx val="1"/>
            <c:bubble3D val="0"/>
            <c:spPr>
              <a:solidFill>
                <a:srgbClr val="8493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47-41C2-A106-D87885008996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47-41C2-A106-D8788500899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47-41C2-A106-D87885008996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047-41C2-A106-D87885008996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047-41C2-A106-D87885008996}"/>
              </c:ext>
            </c:extLst>
          </c:dPt>
          <c:dLbls>
            <c:dLbl>
              <c:idx val="0"/>
              <c:layout>
                <c:manualLayout>
                  <c:x val="7.4014322532918883E-2"/>
                  <c:y val="-8.79548688794049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47-41C2-A106-D87885008996}"/>
                </c:ext>
              </c:extLst>
            </c:dLbl>
            <c:dLbl>
              <c:idx val="1"/>
              <c:layout>
                <c:manualLayout>
                  <c:x val="-8.3425700864813351E-2"/>
                  <c:y val="0.40656120746316077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84939E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F047-41C2-A106-D87885008996}"/>
                </c:ext>
              </c:extLst>
            </c:dLbl>
            <c:dLbl>
              <c:idx val="2"/>
              <c:layout>
                <c:manualLayout>
                  <c:x val="-0.231766424621865"/>
                  <c:y val="0.33432415591773029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F047-41C2-A106-D87885008996}"/>
                </c:ext>
              </c:extLst>
            </c:dLbl>
            <c:dLbl>
              <c:idx val="3"/>
              <c:layout>
                <c:manualLayout>
                  <c:x val="-0.28601848657765477"/>
                  <c:y val="0.18958387230736876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F047-41C2-A106-D87885008996}"/>
                </c:ext>
              </c:extLst>
            </c:dLbl>
            <c:dLbl>
              <c:idx val="4"/>
              <c:layout>
                <c:manualLayout>
                  <c:x val="-0.32188037214975451"/>
                  <c:y val="4.5018136216813276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accent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017908782748093"/>
                      <c:h val="0.174484533239292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047-41C2-A106-D87885008996}"/>
                </c:ext>
              </c:extLst>
            </c:dLbl>
            <c:dLbl>
              <c:idx val="5"/>
              <c:layout>
                <c:manualLayout>
                  <c:x val="0.18380056292623609"/>
                  <c:y val="-8.8636689568392553E-3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F047-41C2-A106-D87885008996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990033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'Exports by Product'!$F$3:$F$8</c:f>
              <c:strCache>
                <c:ptCount val="6"/>
                <c:pt idx="0">
                  <c:v>Drug formulations &amp; Biologicals</c:v>
                </c:pt>
                <c:pt idx="1">
                  <c:v>Bulk Drugs &amp; Drug intermediates</c:v>
                </c:pt>
                <c:pt idx="2">
                  <c:v>Vaccines</c:v>
                </c:pt>
                <c:pt idx="3">
                  <c:v>Surgicals</c:v>
                </c:pt>
                <c:pt idx="4">
                  <c:v>Herbal Products</c:v>
                </c:pt>
                <c:pt idx="5">
                  <c:v>Ayush</c:v>
                </c:pt>
              </c:strCache>
            </c:strRef>
          </c:cat>
          <c:val>
            <c:numRef>
              <c:f>'Exports by Product'!$G$3:$G$8</c:f>
              <c:numCache>
                <c:formatCode>General</c:formatCode>
                <c:ptCount val="6"/>
                <c:pt idx="0">
                  <c:v>13154.6841</c:v>
                </c:pt>
                <c:pt idx="1">
                  <c:v>3778.2857999999997</c:v>
                </c:pt>
                <c:pt idx="2">
                  <c:v>642.07209999999998</c:v>
                </c:pt>
                <c:pt idx="3">
                  <c:v>552.67689999999993</c:v>
                </c:pt>
                <c:pt idx="4">
                  <c:v>289.93299999999999</c:v>
                </c:pt>
                <c:pt idx="5">
                  <c:v>142.80339999999998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047-41C2-A106-D87885008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rgbClr val="9900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IN" sz="11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Pharmaceuticals Exports</a:t>
            </a:r>
            <a:r>
              <a:rPr lang="en-IN" sz="1100" b="1" baseline="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Destinations</a:t>
            </a:r>
            <a:r>
              <a:rPr lang="en-IN" sz="11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India</a:t>
            </a:r>
          </a:p>
          <a:p>
            <a:pPr>
              <a:defRPr sz="1100" b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IN" sz="1100" b="0" dirty="0">
                <a:solidFill>
                  <a:srgbClr val="8493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(Values in CHF million)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rgbClr val="9900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'Top Destinations'!$H$4</c:f>
              <c:strCache>
                <c:ptCount val="1"/>
                <c:pt idx="0">
                  <c:v>2017-18</c:v>
                </c:pt>
              </c:strCache>
            </c:strRef>
          </c:tx>
          <c:spPr>
            <a:solidFill>
              <a:srgbClr val="84939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84939E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'Top Destinations'!$G$5:$G$16</c:f>
              <c:strCache>
                <c:ptCount val="12"/>
                <c:pt idx="0">
                  <c:v>U K</c:v>
                </c:pt>
                <c:pt idx="1">
                  <c:v>SOUTH AFRICA</c:v>
                </c:pt>
                <c:pt idx="2">
                  <c:v>RUSSIA</c:v>
                </c:pt>
                <c:pt idx="3">
                  <c:v>BRAZIL</c:v>
                </c:pt>
                <c:pt idx="4">
                  <c:v>GERMANY</c:v>
                </c:pt>
                <c:pt idx="5">
                  <c:v>CANADA</c:v>
                </c:pt>
                <c:pt idx="6">
                  <c:v>BELGIUM</c:v>
                </c:pt>
                <c:pt idx="7">
                  <c:v>FRANCE</c:v>
                </c:pt>
                <c:pt idx="8">
                  <c:v>AUSTRALIA</c:v>
                </c:pt>
                <c:pt idx="9">
                  <c:v>UAE</c:v>
                </c:pt>
                <c:pt idx="10">
                  <c:v>VIETNAM</c:v>
                </c:pt>
                <c:pt idx="11">
                  <c:v>PHILIPPINES</c:v>
                </c:pt>
              </c:strCache>
            </c:strRef>
          </c:cat>
          <c:val>
            <c:numRef>
              <c:f>'Top Destinations'!$H$5:$H$16</c:f>
              <c:numCache>
                <c:formatCode>0</c:formatCode>
                <c:ptCount val="12"/>
                <c:pt idx="0">
                  <c:v>539.95049999999992</c:v>
                </c:pt>
                <c:pt idx="1">
                  <c:v>565.50030000000004</c:v>
                </c:pt>
                <c:pt idx="2">
                  <c:v>454.70689999999996</c:v>
                </c:pt>
                <c:pt idx="3">
                  <c:v>372.20840000000004</c:v>
                </c:pt>
                <c:pt idx="4">
                  <c:v>377.56279999999998</c:v>
                </c:pt>
                <c:pt idx="5">
                  <c:v>222.90600000000001</c:v>
                </c:pt>
                <c:pt idx="6">
                  <c:v>235.66149999999999</c:v>
                </c:pt>
                <c:pt idx="7">
                  <c:v>244.5564</c:v>
                </c:pt>
                <c:pt idx="8">
                  <c:v>246.24420000000001</c:v>
                </c:pt>
                <c:pt idx="9">
                  <c:v>124.44129999999998</c:v>
                </c:pt>
                <c:pt idx="10">
                  <c:v>219.511</c:v>
                </c:pt>
                <c:pt idx="11">
                  <c:v>210.2184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AE-4BB4-BE34-A353EA907291}"/>
            </c:ext>
          </c:extLst>
        </c:ser>
        <c:ser>
          <c:idx val="1"/>
          <c:order val="1"/>
          <c:tx>
            <c:strRef>
              <c:f>'Top Destinations'!$I$4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rgbClr val="9900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990033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'Top Destinations'!$G$5:$G$16</c:f>
              <c:strCache>
                <c:ptCount val="12"/>
                <c:pt idx="0">
                  <c:v>U K</c:v>
                </c:pt>
                <c:pt idx="1">
                  <c:v>SOUTH AFRICA</c:v>
                </c:pt>
                <c:pt idx="2">
                  <c:v>RUSSIA</c:v>
                </c:pt>
                <c:pt idx="3">
                  <c:v>BRAZIL</c:v>
                </c:pt>
                <c:pt idx="4">
                  <c:v>GERMANY</c:v>
                </c:pt>
                <c:pt idx="5">
                  <c:v>CANADA</c:v>
                </c:pt>
                <c:pt idx="6">
                  <c:v>BELGIUM</c:v>
                </c:pt>
                <c:pt idx="7">
                  <c:v>FRANCE</c:v>
                </c:pt>
                <c:pt idx="8">
                  <c:v>AUSTRALIA</c:v>
                </c:pt>
                <c:pt idx="9">
                  <c:v>UAE</c:v>
                </c:pt>
                <c:pt idx="10">
                  <c:v>VIETNAM</c:v>
                </c:pt>
                <c:pt idx="11">
                  <c:v>PHILIPPINES</c:v>
                </c:pt>
              </c:strCache>
            </c:strRef>
          </c:cat>
          <c:val>
            <c:numRef>
              <c:f>'Top Destinations'!$I$5:$I$16</c:f>
              <c:numCache>
                <c:formatCode>0</c:formatCode>
                <c:ptCount val="12"/>
                <c:pt idx="0">
                  <c:v>611.2648999999999</c:v>
                </c:pt>
                <c:pt idx="1">
                  <c:v>600.50760000000002</c:v>
                </c:pt>
                <c:pt idx="2">
                  <c:v>470.98349999999999</c:v>
                </c:pt>
                <c:pt idx="3">
                  <c:v>438.48849999999999</c:v>
                </c:pt>
                <c:pt idx="4">
                  <c:v>432.40659999999997</c:v>
                </c:pt>
                <c:pt idx="5">
                  <c:v>315.50219999999996</c:v>
                </c:pt>
                <c:pt idx="6">
                  <c:v>269.1653</c:v>
                </c:pt>
                <c:pt idx="7">
                  <c:v>268.36020000000002</c:v>
                </c:pt>
                <c:pt idx="8">
                  <c:v>267.90429999999998</c:v>
                </c:pt>
                <c:pt idx="9">
                  <c:v>252.43280000000001</c:v>
                </c:pt>
                <c:pt idx="10">
                  <c:v>237.7373</c:v>
                </c:pt>
                <c:pt idx="11">
                  <c:v>232.8194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AE-4BB4-BE34-A353EA9072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2982304"/>
        <c:axId val="442982960"/>
      </c:barChart>
      <c:catAx>
        <c:axId val="44298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9900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42982960"/>
        <c:crosses val="autoZero"/>
        <c:auto val="1"/>
        <c:lblAlgn val="ctr"/>
        <c:lblOffset val="100"/>
        <c:noMultiLvlLbl val="0"/>
      </c:catAx>
      <c:valAx>
        <c:axId val="44298296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429823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100" b="1" i="0" kern="1200" spc="0" baseline="0" dirty="0">
                <a:solidFill>
                  <a:srgbClr val="9900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Increase in Pharmaceuticals Exports from India in 2019</a:t>
            </a:r>
            <a:endParaRPr lang="en-IN" sz="1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100" b="0" i="0" kern="1200" spc="0" baseline="0" dirty="0">
                <a:solidFill>
                  <a:srgbClr val="84939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(by country, Y-o-Y)</a:t>
            </a:r>
            <a:endParaRPr lang="en-IN" sz="1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900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990033"/>
                </a:solidFill>
              </a:ln>
              <a:effectLst/>
            </c:spPr>
          </c:marker>
          <c:dLbls>
            <c:spPr>
              <a:noFill/>
              <a:ln w="3175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84939E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'Top Destinations - Filtered'!$B$4:$B$15</c:f>
              <c:strCache>
                <c:ptCount val="12"/>
                <c:pt idx="0">
                  <c:v>U S A</c:v>
                </c:pt>
                <c:pt idx="1">
                  <c:v>U K</c:v>
                </c:pt>
                <c:pt idx="2">
                  <c:v>SOUTH AFRICA</c:v>
                </c:pt>
                <c:pt idx="3">
                  <c:v>RUSSIA</c:v>
                </c:pt>
                <c:pt idx="4">
                  <c:v>BRAZIL</c:v>
                </c:pt>
                <c:pt idx="5">
                  <c:v>GERMANY</c:v>
                </c:pt>
                <c:pt idx="6">
                  <c:v>CANADA</c:v>
                </c:pt>
                <c:pt idx="7">
                  <c:v>BELGIUM</c:v>
                </c:pt>
                <c:pt idx="8">
                  <c:v>FRANCE</c:v>
                </c:pt>
                <c:pt idx="9">
                  <c:v>AUSTRALIA</c:v>
                </c:pt>
                <c:pt idx="10">
                  <c:v>VIETNAM</c:v>
                </c:pt>
                <c:pt idx="11">
                  <c:v>PHILIPPINES</c:v>
                </c:pt>
              </c:strCache>
            </c:strRef>
          </c:cat>
          <c:val>
            <c:numRef>
              <c:f>'Top Destinations - Filtered'!$C$4:$C$15</c:f>
              <c:numCache>
                <c:formatCode>0.00%</c:formatCode>
                <c:ptCount val="12"/>
                <c:pt idx="0">
                  <c:v>0.13719999999999999</c:v>
                </c:pt>
                <c:pt idx="1">
                  <c:v>0.1321</c:v>
                </c:pt>
                <c:pt idx="2">
                  <c:v>6.1899999999999997E-2</c:v>
                </c:pt>
                <c:pt idx="3">
                  <c:v>3.5799999999999998E-2</c:v>
                </c:pt>
                <c:pt idx="4">
                  <c:v>0.17810000000000001</c:v>
                </c:pt>
                <c:pt idx="5">
                  <c:v>0.14530000000000001</c:v>
                </c:pt>
                <c:pt idx="6">
                  <c:v>0.41539999999999999</c:v>
                </c:pt>
                <c:pt idx="7">
                  <c:v>0.14219999999999999</c:v>
                </c:pt>
                <c:pt idx="8">
                  <c:v>9.7299999999999998E-2</c:v>
                </c:pt>
                <c:pt idx="9">
                  <c:v>8.7999999999999995E-2</c:v>
                </c:pt>
                <c:pt idx="10">
                  <c:v>8.3000000000000004E-2</c:v>
                </c:pt>
                <c:pt idx="11">
                  <c:v>0.1075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F0-4A1D-8F62-FD7DE2E9FB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4949936"/>
        <c:axId val="424950264"/>
      </c:lineChart>
      <c:catAx>
        <c:axId val="42494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9900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24950264"/>
        <c:crosses val="autoZero"/>
        <c:auto val="1"/>
        <c:lblAlgn val="ctr"/>
        <c:lblOffset val="100"/>
        <c:noMultiLvlLbl val="0"/>
      </c:catAx>
      <c:valAx>
        <c:axId val="42495026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2494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FE57C-081F-44CC-891E-463EFABE99A3}" type="datetimeFigureOut">
              <a:rPr lang="en-IN" smtClean="0"/>
              <a:t>30-01-2020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9C2BA-885C-4D99-8F28-20837AC514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175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F9C2BA-885C-4D99-8F28-20837AC51451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308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35B09-8F85-4B84-88FC-DF4A35F5A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4738" y="212820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648EE-F482-4A8A-9DC5-A179C380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0DC0-11B4-4C8C-A85F-9C114F325356}" type="datetimeFigureOut">
              <a:rPr lang="en-IN" smtClean="0"/>
              <a:t>30-01-2020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C7EAA-E0CA-4CDA-958E-C4F42A25B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E60C2-F373-40E3-8C26-21607A33D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807-C93B-4CC2-A852-843FF0220CEB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6E68ABA-9F88-43AE-94DC-72935ADF34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404" y="0"/>
            <a:ext cx="1449916" cy="1421852"/>
          </a:xfrm>
          <a:prstGeom prst="rect">
            <a:avLst/>
          </a:prstGeom>
        </p:spPr>
      </p:pic>
      <p:pic>
        <p:nvPicPr>
          <p:cNvPr id="8" name="Image1">
            <a:extLst>
              <a:ext uri="{FF2B5EF4-FFF2-40B4-BE49-F238E27FC236}">
                <a16:creationId xmlns:a16="http://schemas.microsoft.com/office/drawing/2014/main" id="{E1B9021B-D957-4ABE-993C-901A0229B598}"/>
              </a:ext>
            </a:extLst>
          </p:cNvPr>
          <p:cNvPicPr/>
          <p:nvPr userDrawn="1"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10600" y="0"/>
            <a:ext cx="3575928" cy="1177579"/>
          </a:xfrm>
          <a:prstGeom prst="rect">
            <a:avLst/>
          </a:prstGeom>
        </p:spPr>
      </p:pic>
      <p:pic>
        <p:nvPicPr>
          <p:cNvPr id="9" name="Picture 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9D5008A0-5B46-45D2-B013-C7B329D10BDB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7489" cy="142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70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FD72C-FDB6-4D86-A2A1-F7BC320C9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299E4-763F-482D-BC56-9C77A5D92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D52DD-2DCA-4546-A31A-6FBC3878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0DC0-11B4-4C8C-A85F-9C114F325356}" type="datetimeFigureOut">
              <a:rPr lang="en-IN" smtClean="0"/>
              <a:t>30-01-2020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54C76-5621-4A59-84A8-3DB03D36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88106-0F30-44B4-810C-87913F09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807-C93B-4CC2-A852-843FF0220C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134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153762-AEBA-4238-8FE0-5B2EFAEFC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B965F-8A11-48F7-9A25-A2D9195E2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21E39-1D74-4C44-8F23-1F0254DF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0DC0-11B4-4C8C-A85F-9C114F325356}" type="datetimeFigureOut">
              <a:rPr lang="en-IN" smtClean="0"/>
              <a:t>30-01-2020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0AE1E-81FE-4166-AE3D-9E15689AF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F4511-58D7-48EB-BD4F-DAD6BBD1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807-C93B-4CC2-A852-843FF0220C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23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915A8-DCDF-495E-9B88-FA46224CC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051" y="1089411"/>
            <a:ext cx="10515600" cy="568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9F8B5-8628-4E33-A508-1471BC81A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82BE4-7478-4B6B-80B3-9C7F0EF3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0DC0-11B4-4C8C-A85F-9C114F325356}" type="datetimeFigureOut">
              <a:rPr lang="en-IN" smtClean="0"/>
              <a:t>30-01-2020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831BD-E67C-4864-BB8B-D86DBDD3A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CE3CB-6D0B-4B98-8C27-BA8B261C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807-C93B-4CC2-A852-843FF0220CEB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2883C57C-54D3-4695-A5DA-164189B1AB5D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23"/>
          <a:stretch/>
        </p:blipFill>
        <p:spPr bwMode="auto">
          <a:xfrm>
            <a:off x="0" y="6763699"/>
            <a:ext cx="12192000" cy="10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556B27-0CF0-4783-8A20-B34D73B5C4B7}"/>
              </a:ext>
            </a:extLst>
          </p:cNvPr>
          <p:cNvSpPr/>
          <p:nvPr userDrawn="1"/>
        </p:nvSpPr>
        <p:spPr>
          <a:xfrm>
            <a:off x="637735" y="984861"/>
            <a:ext cx="10916529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3778AEE4-C284-4A14-9236-295428DCD9C4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6"/>
            <a:ext cx="1073151" cy="844062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DCA2AEA-E39A-482B-9189-6BB2565BBDE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075" y="18539"/>
            <a:ext cx="803552" cy="787999"/>
          </a:xfrm>
          <a:prstGeom prst="rect">
            <a:avLst/>
          </a:prstGeom>
        </p:spPr>
      </p:pic>
      <p:pic>
        <p:nvPicPr>
          <p:cNvPr id="11" name="Image1">
            <a:extLst>
              <a:ext uri="{FF2B5EF4-FFF2-40B4-BE49-F238E27FC236}">
                <a16:creationId xmlns:a16="http://schemas.microsoft.com/office/drawing/2014/main" id="{11ED3F7E-B8DE-44ED-8A1B-49FEC2C1D07F}"/>
              </a:ext>
            </a:extLst>
          </p:cNvPr>
          <p:cNvPicPr/>
          <p:nvPr userDrawn="1"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0286999" y="6089"/>
            <a:ext cx="1905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8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A92A-2C36-4BB7-A5AE-BFE25F8D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D4D57-7932-41D0-8F19-E424FF239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4CDFF-331A-43B7-A9AB-A24B9F813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0DC0-11B4-4C8C-A85F-9C114F325356}" type="datetimeFigureOut">
              <a:rPr lang="en-IN" smtClean="0"/>
              <a:t>30-01-2020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7BA15-BEE5-43DE-AE50-2C03DCBD4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45640-61BE-4700-AC1B-B6F85A93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807-C93B-4CC2-A852-843FF0220C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9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38089-A7EA-4645-85B5-3BE7BEB86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0FA74-DDB8-4067-8654-C3EDCD744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9F60BB-848C-4119-802D-54F95528A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BCD4B-FEA1-46BE-9EA8-B63461B96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0DC0-11B4-4C8C-A85F-9C114F325356}" type="datetimeFigureOut">
              <a:rPr lang="en-IN" smtClean="0"/>
              <a:t>30-01-2020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10A2A-ADF7-487B-85F3-C7971817E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FC457-592D-4487-8571-FDC65A2A3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807-C93B-4CC2-A852-843FF0220C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278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18F8-E82D-4435-B151-4E949FBBB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E2BBF-0359-4526-A919-6086354BD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79C11-4E7E-49E0-8BFD-4F94D6BCF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F174D-F5B4-4A7C-A7E8-EB50D0241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B6321E-EC2A-4767-B332-D0C3E4FF9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071D7C-D8BE-4EC1-A2E6-C1146FA81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0DC0-11B4-4C8C-A85F-9C114F325356}" type="datetimeFigureOut">
              <a:rPr lang="en-IN" smtClean="0"/>
              <a:t>30-01-2020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DFB009-8B44-4A27-8DDD-AB531156E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14C88C-BF56-49DB-857B-692DAD7F4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807-C93B-4CC2-A852-843FF0220C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49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DE4E9-5430-426B-B920-2ED1CD8EA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D729D4-F986-4FF5-9E7A-86D5738D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0DC0-11B4-4C8C-A85F-9C114F325356}" type="datetimeFigureOut">
              <a:rPr lang="en-IN" smtClean="0"/>
              <a:t>30-01-2020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109F4-39D5-4CA2-B804-80172767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087BE8-4FAF-4896-9204-00EABE77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807-C93B-4CC2-A852-843FF0220C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851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726D7-152D-42EA-96CC-9585E6664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0DC0-11B4-4C8C-A85F-9C114F325356}" type="datetimeFigureOut">
              <a:rPr lang="en-IN" smtClean="0"/>
              <a:t>30-01-2020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155684-8913-400D-BFDB-BF062018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214F94-D3A4-478D-9559-2E0DE4824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807-C93B-4CC2-A852-843FF0220C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386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A954-04A8-4D2C-8C72-E074AD080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2E62A-FC49-40A6-99F4-D771ADAA6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9BD738-8CDC-4468-A3E2-428284831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6281F-148B-48C5-B615-F479AF21F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0DC0-11B4-4C8C-A85F-9C114F325356}" type="datetimeFigureOut">
              <a:rPr lang="en-IN" smtClean="0"/>
              <a:t>30-01-2020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3B2B8-AD27-42D6-B78A-C100712A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46CEA-F9E6-4FC1-B824-9B0AEED30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807-C93B-4CC2-A852-843FF0220C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433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BFCDA-85CB-4E2A-AB72-E0847A44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A0B48-2AFE-448D-9AF7-3A07F38FFC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4A392-C584-4757-8928-6610825E5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8C8D7-D72E-4164-BD2B-24FF39C2D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0DC0-11B4-4C8C-A85F-9C114F325356}" type="datetimeFigureOut">
              <a:rPr lang="en-IN" smtClean="0"/>
              <a:t>30-01-2020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79CA5-6FF9-4FAE-9DCA-F999E45F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C2379-B599-4099-B763-32DA5E55B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0807-C93B-4CC2-A852-843FF0220C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521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7D94B1-0C4E-4F37-8415-052309A07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3BF0C-71A4-4E90-93A5-608A0B2DD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19ECB-D133-4498-AE2A-F51AFBFC71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A0DC0-11B4-4C8C-A85F-9C114F325356}" type="datetimeFigureOut">
              <a:rPr lang="en-IN" smtClean="0"/>
              <a:t>30-01-2020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40E4F-6CBA-42EE-A4D4-D576D6C90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F91A6-4FDF-4330-B823-F52B50264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90807-C93B-4CC2-A852-843FF0220C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098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F0158F-93C3-4524-906A-85603B4408AF}"/>
              </a:ext>
            </a:extLst>
          </p:cNvPr>
          <p:cNvSpPr/>
          <p:nvPr/>
        </p:nvSpPr>
        <p:spPr>
          <a:xfrm>
            <a:off x="3263878" y="4505496"/>
            <a:ext cx="10377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>
                <a:latin typeface="arial" panose="020B0604020202020204" pitchFamily="34" charset="0"/>
              </a:rPr>
              <a:t>Opportunities in Indian</a:t>
            </a:r>
          </a:p>
          <a:p>
            <a:pPr algn="ctr"/>
            <a:r>
              <a:rPr lang="en-US" sz="3600" i="1" dirty="0">
                <a:latin typeface="arial" panose="020B0604020202020204" pitchFamily="34" charset="0"/>
              </a:rPr>
              <a:t>Pharmaceuticals Sector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48271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7AE209-8BB0-4C52-9DA2-4816DEEC877F}"/>
              </a:ext>
            </a:extLst>
          </p:cNvPr>
          <p:cNvSpPr>
            <a:spLocks noGrp="1"/>
          </p:cNvSpPr>
          <p:nvPr/>
        </p:nvSpPr>
        <p:spPr>
          <a:xfrm>
            <a:off x="609600" y="28575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IN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94D5359-94E4-4273-B3F5-0E160EBBD91B}"/>
              </a:ext>
            </a:extLst>
          </p:cNvPr>
          <p:cNvCxnSpPr/>
          <p:nvPr/>
        </p:nvCxnSpPr>
        <p:spPr>
          <a:xfrm>
            <a:off x="3233531" y="4149929"/>
            <a:ext cx="5724939" cy="0"/>
          </a:xfrm>
          <a:prstGeom prst="line">
            <a:avLst/>
          </a:prstGeom>
          <a:ln>
            <a:solidFill>
              <a:srgbClr val="9900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CA68A01-BC86-4884-B272-8F684ABEF8A2}"/>
              </a:ext>
            </a:extLst>
          </p:cNvPr>
          <p:cNvCxnSpPr/>
          <p:nvPr/>
        </p:nvCxnSpPr>
        <p:spPr>
          <a:xfrm>
            <a:off x="3233531" y="4033631"/>
            <a:ext cx="5724939" cy="0"/>
          </a:xfrm>
          <a:prstGeom prst="line">
            <a:avLst/>
          </a:prstGeom>
          <a:ln>
            <a:solidFill>
              <a:srgbClr val="9900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19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539499D3-20E6-4CA9-8849-6D438357FE9F}"/>
              </a:ext>
            </a:extLst>
          </p:cNvPr>
          <p:cNvGrpSpPr/>
          <p:nvPr/>
        </p:nvGrpSpPr>
        <p:grpSpPr>
          <a:xfrm>
            <a:off x="597692" y="1747991"/>
            <a:ext cx="10670530" cy="4410765"/>
            <a:chOff x="711322" y="1761517"/>
            <a:chExt cx="10500628" cy="441076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5E98D8A-3571-4677-9573-31A14A690619}"/>
                </a:ext>
              </a:extLst>
            </p:cNvPr>
            <p:cNvSpPr/>
            <p:nvPr/>
          </p:nvSpPr>
          <p:spPr>
            <a:xfrm>
              <a:off x="711322" y="1761517"/>
              <a:ext cx="2674723" cy="2520690"/>
            </a:xfrm>
            <a:prstGeom prst="rect">
              <a:avLst/>
            </a:prstGeom>
          </p:spPr>
          <p:txBody>
            <a:bodyPr wrap="square" lIns="182880" rIns="182880" bIns="73152">
              <a:spAutoFit/>
            </a:bodyPr>
            <a:lstStyle/>
            <a:p>
              <a:pPr algn="just"/>
              <a:r>
                <a:rPr lang="en-IN" sz="1200" b="1" dirty="0">
                  <a:solidFill>
                    <a:srgbClr val="9900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AMONG THE WORLD’S LARGEST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IN" sz="12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rd</a:t>
              </a:r>
              <a:r>
                <a:rPr lang="en-I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largest </a:t>
              </a: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pharmaceuticals market by volume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r>
                <a:rPr lang="en-IN" sz="12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I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largest by value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Indian pharma market worth </a:t>
              </a:r>
              <a:r>
                <a:rPr lang="en-I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CHF 37 billion </a:t>
              </a: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in 2019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Impressive growth rate of 9-11%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Patented drugs contribute 21% revenue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Sector attracted 4% (CHF15.8 billion) of total FDI inflow to India since April 2000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93F0EA-AFC9-48D6-9AE0-2E4707D54D22}"/>
                </a:ext>
              </a:extLst>
            </p:cNvPr>
            <p:cNvSpPr/>
            <p:nvPr/>
          </p:nvSpPr>
          <p:spPr>
            <a:xfrm>
              <a:off x="711322" y="4390256"/>
              <a:ext cx="2674723" cy="1782026"/>
            </a:xfrm>
            <a:prstGeom prst="rect">
              <a:avLst/>
            </a:prstGeom>
          </p:spPr>
          <p:txBody>
            <a:bodyPr wrap="square" lIns="182880" rIns="182880" bIns="73152">
              <a:spAutoFit/>
            </a:bodyPr>
            <a:lstStyle/>
            <a:p>
              <a:pPr algn="just"/>
              <a:r>
                <a:rPr lang="en-IN" sz="1200" b="1" dirty="0">
                  <a:solidFill>
                    <a:srgbClr val="9900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EXTENSIVE INFRASTRUCTURE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Sector employs over 500,000 people in more than 10,000 manufacturing units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MNCs account for 35% of total market share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Most US FDA-compliant manufacturing plants outside the US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C6E283D-441A-48AB-829D-99F9249432BE}"/>
                </a:ext>
              </a:extLst>
            </p:cNvPr>
            <p:cNvSpPr/>
            <p:nvPr/>
          </p:nvSpPr>
          <p:spPr>
            <a:xfrm>
              <a:off x="8536380" y="1761517"/>
              <a:ext cx="2675570" cy="2151358"/>
            </a:xfrm>
            <a:prstGeom prst="rect">
              <a:avLst/>
            </a:prstGeom>
          </p:spPr>
          <p:txBody>
            <a:bodyPr wrap="square" lIns="182880" rIns="182880" bIns="73152">
              <a:spAutoFit/>
            </a:bodyPr>
            <a:lstStyle/>
            <a:p>
              <a:pPr algn="just"/>
              <a:r>
                <a:rPr lang="en-IN" sz="1200" b="1" dirty="0">
                  <a:solidFill>
                    <a:srgbClr val="9900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MAJOR EXPORTER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Indian manufactured Generic drugs account for 20% of global drug exports and contribute to 70% of domestic market revenue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Trade surplus industry with around CHF 9.7 billion more exports than imports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Demand from new markets including China driving growth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9027069-9372-4DCE-B52B-0BCED825DFB4}"/>
                </a:ext>
              </a:extLst>
            </p:cNvPr>
            <p:cNvSpPr/>
            <p:nvPr/>
          </p:nvSpPr>
          <p:spPr>
            <a:xfrm>
              <a:off x="8536380" y="4390256"/>
              <a:ext cx="2675570" cy="1782026"/>
            </a:xfrm>
            <a:prstGeom prst="rect">
              <a:avLst/>
            </a:prstGeom>
          </p:spPr>
          <p:txBody>
            <a:bodyPr wrap="square" lIns="182880" rIns="182880" bIns="73152">
              <a:spAutoFit/>
            </a:bodyPr>
            <a:lstStyle/>
            <a:p>
              <a:pPr algn="just"/>
              <a:r>
                <a:rPr lang="en-IN" sz="1200" b="1" dirty="0">
                  <a:solidFill>
                    <a:srgbClr val="9900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GROWING FOCUS ON INNOVATION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Reforms in patent policy and regulations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Industry investing in Research and Development (R&amp;D) and non-generic drugs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Government facilitation to promote innovation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77D4A13C-987A-4C93-8C8A-E9A904059E01}"/>
                </a:ext>
              </a:extLst>
            </p:cNvPr>
            <p:cNvGrpSpPr/>
            <p:nvPr/>
          </p:nvGrpSpPr>
          <p:grpSpPr>
            <a:xfrm>
              <a:off x="3823881" y="2307557"/>
              <a:ext cx="4583539" cy="3608471"/>
              <a:chOff x="3823881" y="2307557"/>
              <a:chExt cx="4583539" cy="3608471"/>
            </a:xfrm>
          </p:grpSpPr>
          <p:sp>
            <p:nvSpPr>
              <p:cNvPr id="4" name="Freeform 26">
                <a:extLst>
                  <a:ext uri="{FF2B5EF4-FFF2-40B4-BE49-F238E27FC236}">
                    <a16:creationId xmlns:a16="http://schemas.microsoft.com/office/drawing/2014/main" id="{1AFF4AF9-9142-4DA3-A161-D461A87A8DCF}"/>
                  </a:ext>
                </a:extLst>
              </p:cNvPr>
              <p:cNvSpPr/>
              <p:nvPr/>
            </p:nvSpPr>
            <p:spPr>
              <a:xfrm>
                <a:off x="4678440" y="2714305"/>
                <a:ext cx="2778628" cy="2778629"/>
              </a:xfrm>
              <a:custGeom>
                <a:avLst/>
                <a:gdLst>
                  <a:gd name="connsiteX0" fmla="*/ 0 w 3355880"/>
                  <a:gd name="connsiteY0" fmla="*/ 1677940 h 3355880"/>
                  <a:gd name="connsiteX1" fmla="*/ 1677940 w 3355880"/>
                  <a:gd name="connsiteY1" fmla="*/ 0 h 3355880"/>
                  <a:gd name="connsiteX2" fmla="*/ 3355880 w 3355880"/>
                  <a:gd name="connsiteY2" fmla="*/ 1677940 h 3355880"/>
                  <a:gd name="connsiteX3" fmla="*/ 1677940 w 3355880"/>
                  <a:gd name="connsiteY3" fmla="*/ 3355880 h 3355880"/>
                  <a:gd name="connsiteX4" fmla="*/ 0 w 3355880"/>
                  <a:gd name="connsiteY4" fmla="*/ 1677940 h 3355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55880" h="3355880">
                    <a:moveTo>
                      <a:pt x="0" y="1677940"/>
                    </a:moveTo>
                    <a:cubicBezTo>
                      <a:pt x="0" y="751239"/>
                      <a:pt x="751239" y="0"/>
                      <a:pt x="1677940" y="0"/>
                    </a:cubicBezTo>
                    <a:cubicBezTo>
                      <a:pt x="2604641" y="0"/>
                      <a:pt x="3355880" y="751239"/>
                      <a:pt x="3355880" y="1677940"/>
                    </a:cubicBezTo>
                    <a:cubicBezTo>
                      <a:pt x="3355880" y="2604641"/>
                      <a:pt x="2604641" y="3355880"/>
                      <a:pt x="1677940" y="3355880"/>
                    </a:cubicBezTo>
                    <a:cubicBezTo>
                      <a:pt x="751239" y="3355880"/>
                      <a:pt x="0" y="2604641"/>
                      <a:pt x="0" y="1677940"/>
                    </a:cubicBezTo>
                    <a:close/>
                  </a:path>
                </a:pathLst>
              </a:custGeom>
              <a:solidFill>
                <a:schemeClr val="bg2"/>
              </a:solidFill>
              <a:ln w="22225">
                <a:solidFill>
                  <a:schemeClr val="bg1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94132" tIns="253137" rIns="1294132" bIns="2770049" numCol="1" spcCol="1270" anchor="ctr" anchorCtr="0">
                <a:noAutofit/>
              </a:bodyPr>
              <a:lstStyle/>
              <a:p>
                <a:pPr algn="just" defTabSz="533387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DC4A53C7-A9E6-48ED-9409-19A8325F07B7}"/>
                  </a:ext>
                </a:extLst>
              </p:cNvPr>
              <p:cNvCxnSpPr/>
              <p:nvPr/>
            </p:nvCxnSpPr>
            <p:spPr>
              <a:xfrm flipH="1" flipV="1">
                <a:off x="7065475" y="4841995"/>
                <a:ext cx="311581" cy="222137"/>
              </a:xfrm>
              <a:prstGeom prst="line">
                <a:avLst/>
              </a:prstGeom>
              <a:ln w="12700" cap="sq" cmpd="sng">
                <a:solidFill>
                  <a:schemeClr val="tx1"/>
                </a:solidFill>
                <a:round/>
                <a:headEnd type="none"/>
                <a:tailEnd type="oval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Freeform 40">
                <a:extLst>
                  <a:ext uri="{FF2B5EF4-FFF2-40B4-BE49-F238E27FC236}">
                    <a16:creationId xmlns:a16="http://schemas.microsoft.com/office/drawing/2014/main" id="{B2974441-75DB-4E6B-A7B6-F5122ED24ED9}"/>
                  </a:ext>
                </a:extLst>
              </p:cNvPr>
              <p:cNvSpPr/>
              <p:nvPr/>
            </p:nvSpPr>
            <p:spPr>
              <a:xfrm>
                <a:off x="4956302" y="2992166"/>
                <a:ext cx="2222903" cy="2222902"/>
              </a:xfrm>
              <a:custGeom>
                <a:avLst/>
                <a:gdLst>
                  <a:gd name="connsiteX0" fmla="*/ 0 w 2684704"/>
                  <a:gd name="connsiteY0" fmla="*/ 1342352 h 2684704"/>
                  <a:gd name="connsiteX1" fmla="*/ 1342352 w 2684704"/>
                  <a:gd name="connsiteY1" fmla="*/ 0 h 2684704"/>
                  <a:gd name="connsiteX2" fmla="*/ 2684704 w 2684704"/>
                  <a:gd name="connsiteY2" fmla="*/ 1342352 h 2684704"/>
                  <a:gd name="connsiteX3" fmla="*/ 1342352 w 2684704"/>
                  <a:gd name="connsiteY3" fmla="*/ 2684704 h 2684704"/>
                  <a:gd name="connsiteX4" fmla="*/ 0 w 2684704"/>
                  <a:gd name="connsiteY4" fmla="*/ 1342352 h 2684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84704" h="2684704">
                    <a:moveTo>
                      <a:pt x="0" y="1342352"/>
                    </a:moveTo>
                    <a:cubicBezTo>
                      <a:pt x="0" y="600991"/>
                      <a:pt x="600991" y="0"/>
                      <a:pt x="1342352" y="0"/>
                    </a:cubicBezTo>
                    <a:cubicBezTo>
                      <a:pt x="2083713" y="0"/>
                      <a:pt x="2684704" y="600991"/>
                      <a:pt x="2684704" y="1342352"/>
                    </a:cubicBezTo>
                    <a:cubicBezTo>
                      <a:pt x="2684704" y="2083713"/>
                      <a:pt x="2083713" y="2684704"/>
                      <a:pt x="1342352" y="2684704"/>
                    </a:cubicBezTo>
                    <a:cubicBezTo>
                      <a:pt x="600991" y="2684704"/>
                      <a:pt x="0" y="2083713"/>
                      <a:pt x="0" y="1342352"/>
                    </a:cubicBezTo>
                    <a:close/>
                  </a:path>
                </a:pathLst>
              </a:custGeom>
              <a:solidFill>
                <a:srgbClr val="990033"/>
              </a:solidFill>
              <a:ln w="3175" cmpd="sng">
                <a:solidFill>
                  <a:schemeClr val="bg1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8544" tIns="246426" rIns="958544" bIns="2125720" numCol="1" spcCol="1270" anchor="ctr" anchorCtr="0">
                <a:noAutofit/>
              </a:bodyPr>
              <a:lstStyle/>
              <a:p>
                <a:pPr algn="just" defTabSz="533387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11" name="Oval 12">
                <a:extLst>
                  <a:ext uri="{FF2B5EF4-FFF2-40B4-BE49-F238E27FC236}">
                    <a16:creationId xmlns:a16="http://schemas.microsoft.com/office/drawing/2014/main" id="{15EC0509-3B4C-46BC-8964-CA357A3E2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94681" y="4803286"/>
                <a:ext cx="1112739" cy="111274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just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E616DB7-0B1A-45BF-85F9-C84B6CA456D3}"/>
                  </a:ext>
                </a:extLst>
              </p:cNvPr>
              <p:cNvCxnSpPr/>
              <p:nvPr/>
            </p:nvCxnSpPr>
            <p:spPr>
              <a:xfrm flipH="1">
                <a:off x="6869202" y="3165306"/>
                <a:ext cx="513226" cy="379490"/>
              </a:xfrm>
              <a:prstGeom prst="line">
                <a:avLst/>
              </a:prstGeom>
              <a:ln w="12700" cap="sq" cmpd="sng">
                <a:solidFill>
                  <a:schemeClr val="tx1"/>
                </a:solidFill>
                <a:round/>
                <a:headEnd type="none"/>
                <a:tailEnd type="oval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eeform 45">
                <a:extLst>
                  <a:ext uri="{FF2B5EF4-FFF2-40B4-BE49-F238E27FC236}">
                    <a16:creationId xmlns:a16="http://schemas.microsoft.com/office/drawing/2014/main" id="{06784408-D18C-4A0E-B64E-B80FCE699ED4}"/>
                  </a:ext>
                </a:extLst>
              </p:cNvPr>
              <p:cNvSpPr/>
              <p:nvPr/>
            </p:nvSpPr>
            <p:spPr>
              <a:xfrm>
                <a:off x="5234165" y="3270031"/>
                <a:ext cx="1667176" cy="1667177"/>
              </a:xfrm>
              <a:custGeom>
                <a:avLst/>
                <a:gdLst>
                  <a:gd name="connsiteX0" fmla="*/ 0 w 2013528"/>
                  <a:gd name="connsiteY0" fmla="*/ 1006764 h 2013528"/>
                  <a:gd name="connsiteX1" fmla="*/ 1006764 w 2013528"/>
                  <a:gd name="connsiteY1" fmla="*/ 0 h 2013528"/>
                  <a:gd name="connsiteX2" fmla="*/ 2013528 w 2013528"/>
                  <a:gd name="connsiteY2" fmla="*/ 1006764 h 2013528"/>
                  <a:gd name="connsiteX3" fmla="*/ 1006764 w 2013528"/>
                  <a:gd name="connsiteY3" fmla="*/ 2013528 h 2013528"/>
                  <a:gd name="connsiteX4" fmla="*/ 0 w 2013528"/>
                  <a:gd name="connsiteY4" fmla="*/ 1006764 h 2013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3528" h="2013528">
                    <a:moveTo>
                      <a:pt x="0" y="1006764"/>
                    </a:moveTo>
                    <a:cubicBezTo>
                      <a:pt x="0" y="450744"/>
                      <a:pt x="450744" y="0"/>
                      <a:pt x="1006764" y="0"/>
                    </a:cubicBezTo>
                    <a:cubicBezTo>
                      <a:pt x="1562784" y="0"/>
                      <a:pt x="2013528" y="450744"/>
                      <a:pt x="2013528" y="1006764"/>
                    </a:cubicBezTo>
                    <a:cubicBezTo>
                      <a:pt x="2013528" y="1562784"/>
                      <a:pt x="1562784" y="2013528"/>
                      <a:pt x="1006764" y="2013528"/>
                    </a:cubicBezTo>
                    <a:cubicBezTo>
                      <a:pt x="450744" y="2013528"/>
                      <a:pt x="0" y="1562784"/>
                      <a:pt x="0" y="100676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175" cmpd="sng">
                <a:solidFill>
                  <a:schemeClr val="bg1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22956" tIns="236358" rIns="622956" bIns="1494815" numCol="1" spcCol="1270" anchor="ctr" anchorCtr="0">
                <a:noAutofit/>
              </a:bodyPr>
              <a:lstStyle/>
              <a:p>
                <a:pPr algn="just" defTabSz="533387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6063F301-F362-4652-8404-75353E1FBD69}"/>
                  </a:ext>
                </a:extLst>
              </p:cNvPr>
              <p:cNvCxnSpPr/>
              <p:nvPr/>
            </p:nvCxnSpPr>
            <p:spPr>
              <a:xfrm flipV="1">
                <a:off x="4837438" y="4547056"/>
                <a:ext cx="699039" cy="491397"/>
              </a:xfrm>
              <a:prstGeom prst="line">
                <a:avLst/>
              </a:prstGeom>
              <a:ln w="12700" cap="sq" cmpd="sng">
                <a:solidFill>
                  <a:schemeClr val="tx1"/>
                </a:solidFill>
                <a:round/>
                <a:headEnd type="none"/>
                <a:tailEnd type="oval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2">
                <a:extLst>
                  <a:ext uri="{FF2B5EF4-FFF2-40B4-BE49-F238E27FC236}">
                    <a16:creationId xmlns:a16="http://schemas.microsoft.com/office/drawing/2014/main" id="{B7D03E3D-695D-4033-AB95-549DAEE3D0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3881" y="4803286"/>
                <a:ext cx="1112740" cy="1112742"/>
              </a:xfrm>
              <a:prstGeom prst="ellipse">
                <a:avLst/>
              </a:pr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just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50">
                <a:extLst>
                  <a:ext uri="{FF2B5EF4-FFF2-40B4-BE49-F238E27FC236}">
                    <a16:creationId xmlns:a16="http://schemas.microsoft.com/office/drawing/2014/main" id="{E8EFE66F-649C-4C63-9756-DE8DA2C89531}"/>
                  </a:ext>
                </a:extLst>
              </p:cNvPr>
              <p:cNvSpPr/>
              <p:nvPr/>
            </p:nvSpPr>
            <p:spPr>
              <a:xfrm>
                <a:off x="5512029" y="3547894"/>
                <a:ext cx="1111451" cy="1111451"/>
              </a:xfrm>
              <a:custGeom>
                <a:avLst/>
                <a:gdLst>
                  <a:gd name="connsiteX0" fmla="*/ 0 w 1342352"/>
                  <a:gd name="connsiteY0" fmla="*/ 671176 h 1342352"/>
                  <a:gd name="connsiteX1" fmla="*/ 671176 w 1342352"/>
                  <a:gd name="connsiteY1" fmla="*/ 0 h 1342352"/>
                  <a:gd name="connsiteX2" fmla="*/ 1342352 w 1342352"/>
                  <a:gd name="connsiteY2" fmla="*/ 671176 h 1342352"/>
                  <a:gd name="connsiteX3" fmla="*/ 671176 w 1342352"/>
                  <a:gd name="connsiteY3" fmla="*/ 1342352 h 1342352"/>
                  <a:gd name="connsiteX4" fmla="*/ 0 w 1342352"/>
                  <a:gd name="connsiteY4" fmla="*/ 671176 h 1342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2352" h="1342352">
                    <a:moveTo>
                      <a:pt x="0" y="671176"/>
                    </a:moveTo>
                    <a:cubicBezTo>
                      <a:pt x="0" y="300496"/>
                      <a:pt x="300496" y="0"/>
                      <a:pt x="671176" y="0"/>
                    </a:cubicBezTo>
                    <a:cubicBezTo>
                      <a:pt x="1041856" y="0"/>
                      <a:pt x="1342352" y="300496"/>
                      <a:pt x="1342352" y="671176"/>
                    </a:cubicBezTo>
                    <a:cubicBezTo>
                      <a:pt x="1342352" y="1041856"/>
                      <a:pt x="1041856" y="1342352"/>
                      <a:pt x="671176" y="1342352"/>
                    </a:cubicBezTo>
                    <a:cubicBezTo>
                      <a:pt x="300496" y="1342352"/>
                      <a:pt x="0" y="1041856"/>
                      <a:pt x="0" y="671176"/>
                    </a:cubicBezTo>
                    <a:close/>
                  </a:path>
                </a:pathLst>
              </a:custGeom>
              <a:solidFill>
                <a:srgbClr val="990033"/>
              </a:solidFill>
              <a:ln w="3175" cmpd="sng">
                <a:solidFill>
                  <a:schemeClr val="bg1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1927" tIns="420932" rIns="281927" bIns="420932" numCol="1" spcCol="1270" anchor="ctr" anchorCtr="0">
                <a:noAutofit/>
              </a:bodyPr>
              <a:lstStyle/>
              <a:p>
                <a:pPr algn="just" defTabSz="533387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dirty="0">
                    <a:solidFill>
                      <a:srgbClr val="99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FDDA05AC-8E8B-49CE-A268-A9F05168938B}"/>
                  </a:ext>
                </a:extLst>
              </p:cNvPr>
              <p:cNvCxnSpPr/>
              <p:nvPr/>
            </p:nvCxnSpPr>
            <p:spPr>
              <a:xfrm>
                <a:off x="4822668" y="3205120"/>
                <a:ext cx="1238099" cy="894162"/>
              </a:xfrm>
              <a:prstGeom prst="line">
                <a:avLst/>
              </a:prstGeom>
              <a:ln w="12700" cap="sq" cmpd="sng">
                <a:solidFill>
                  <a:schemeClr val="tx1"/>
                </a:solidFill>
                <a:round/>
                <a:headEnd type="none"/>
                <a:tailEnd type="oval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val 12">
                <a:extLst>
                  <a:ext uri="{FF2B5EF4-FFF2-40B4-BE49-F238E27FC236}">
                    <a16:creationId xmlns:a16="http://schemas.microsoft.com/office/drawing/2014/main" id="{694F45AA-401D-46B5-A939-C835AA7B7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3881" y="2307557"/>
                <a:ext cx="1112740" cy="1112742"/>
              </a:xfrm>
              <a:prstGeom prst="ellipse">
                <a:avLst/>
              </a:prstGeom>
              <a:solidFill>
                <a:srgbClr val="990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just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Oval 12">
                <a:extLst>
                  <a:ext uri="{FF2B5EF4-FFF2-40B4-BE49-F238E27FC236}">
                    <a16:creationId xmlns:a16="http://schemas.microsoft.com/office/drawing/2014/main" id="{9BFBBA28-E24D-48D7-AC9D-ABC79ABEC2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94681" y="2307557"/>
                <a:ext cx="1112739" cy="1112742"/>
              </a:xfrm>
              <a:prstGeom prst="ellipse">
                <a:avLst/>
              </a:prstGeom>
              <a:solidFill>
                <a:srgbClr val="990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just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8" name="Picture 27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EEC3BA98-5717-4F40-AFB0-FD9A9EDB42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28210" y="5011721"/>
                <a:ext cx="665072" cy="665072"/>
              </a:xfrm>
              <a:prstGeom prst="rect">
                <a:avLst/>
              </a:prstGeom>
            </p:spPr>
          </p:pic>
          <p:pic>
            <p:nvPicPr>
              <p:cNvPr id="30" name="Picture 29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C6CCE60B-E173-48D4-BD05-7816426629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alphaModFix amt="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54481" y="2526314"/>
                <a:ext cx="586574" cy="586574"/>
              </a:xfrm>
              <a:prstGeom prst="rect">
                <a:avLst/>
              </a:prstGeom>
            </p:spPr>
          </p:pic>
          <p:pic>
            <p:nvPicPr>
              <p:cNvPr id="32" name="Picture 31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C2EC3D94-FF3E-450F-9942-2F879297DE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90839" y="2515533"/>
                <a:ext cx="643326" cy="643326"/>
              </a:xfrm>
              <a:prstGeom prst="rect">
                <a:avLst/>
              </a:prstGeom>
            </p:spPr>
          </p:pic>
          <p:pic>
            <p:nvPicPr>
              <p:cNvPr id="34" name="Picture 33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B9472E84-615B-44C6-8D65-883192729D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64704" y="5037400"/>
                <a:ext cx="569461" cy="569461"/>
              </a:xfrm>
              <a:prstGeom prst="rect">
                <a:avLst/>
              </a:prstGeom>
            </p:spPr>
          </p:pic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2CBB37B8-1088-46E5-B69B-EDB98AC679D5}"/>
              </a:ext>
            </a:extLst>
          </p:cNvPr>
          <p:cNvSpPr txBox="1"/>
          <p:nvPr/>
        </p:nvSpPr>
        <p:spPr>
          <a:xfrm>
            <a:off x="-29267" y="6565696"/>
            <a:ext cx="101439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Sources: Invest India, Make In India, Indian Pharmaceutical Alliance, ASSOCHAM, IQVIA, indianpharmachem.com, DPIIT Government of India (</a:t>
            </a:r>
            <a:r>
              <a:rPr lang="en-IN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GoI</a:t>
            </a:r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65A62F0E-C803-4980-BABA-F1FAF23E0F35}"/>
              </a:ext>
            </a:extLst>
          </p:cNvPr>
          <p:cNvSpPr txBox="1">
            <a:spLocks/>
          </p:cNvSpPr>
          <p:nvPr/>
        </p:nvSpPr>
        <p:spPr>
          <a:xfrm>
            <a:off x="808117" y="1018861"/>
            <a:ext cx="10515600" cy="568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6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Pharmaceuticals: India’s Sunrise Sector</a:t>
            </a:r>
          </a:p>
        </p:txBody>
      </p:sp>
    </p:spTree>
    <p:extLst>
      <p:ext uri="{BB962C8B-B14F-4D97-AF65-F5344CB8AC3E}">
        <p14:creationId xmlns:p14="http://schemas.microsoft.com/office/powerpoint/2010/main" val="47932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025CF67-54FF-4A69-8D81-D5F1C12A4820}"/>
              </a:ext>
            </a:extLst>
          </p:cNvPr>
          <p:cNvGrpSpPr/>
          <p:nvPr/>
        </p:nvGrpSpPr>
        <p:grpSpPr>
          <a:xfrm>
            <a:off x="395332" y="1446861"/>
            <a:ext cx="11005424" cy="5174834"/>
            <a:chOff x="395332" y="1446861"/>
            <a:chExt cx="11005424" cy="5174834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36383032-5A13-4ED4-9FAB-74FDCE0684E7}"/>
                </a:ext>
              </a:extLst>
            </p:cNvPr>
            <p:cNvGrpSpPr/>
            <p:nvPr/>
          </p:nvGrpSpPr>
          <p:grpSpPr>
            <a:xfrm>
              <a:off x="5527515" y="1721010"/>
              <a:ext cx="5873241" cy="4538766"/>
              <a:chOff x="7555011" y="1241598"/>
              <a:chExt cx="2657859" cy="4538766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C3782638-47B1-45A2-94D4-DAAEDAF69404}"/>
                  </a:ext>
                </a:extLst>
              </p:cNvPr>
              <p:cNvGrpSpPr/>
              <p:nvPr/>
            </p:nvGrpSpPr>
            <p:grpSpPr>
              <a:xfrm>
                <a:off x="7555011" y="1241598"/>
                <a:ext cx="2657859" cy="852231"/>
                <a:chOff x="6032552" y="1612285"/>
                <a:chExt cx="2482399" cy="852231"/>
              </a:xfrm>
            </p:grpSpPr>
            <p:sp>
              <p:nvSpPr>
                <p:cNvPr id="61" name="TextBox 364">
                  <a:extLst>
                    <a:ext uri="{FF2B5EF4-FFF2-40B4-BE49-F238E27FC236}">
                      <a16:creationId xmlns:a16="http://schemas.microsoft.com/office/drawing/2014/main" id="{A04B1B7A-676F-4ED4-AA48-A43193858A89}"/>
                    </a:ext>
                  </a:extLst>
                </p:cNvPr>
                <p:cNvSpPr txBox="1"/>
                <p:nvPr/>
              </p:nvSpPr>
              <p:spPr>
                <a:xfrm>
                  <a:off x="6032552" y="1910518"/>
                  <a:ext cx="2482396" cy="55399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171450" indent="-171450" algn="just">
                    <a:buFont typeface="Arial" panose="020B0604020202020204" pitchFamily="34" charset="0"/>
                    <a:buChar char="•"/>
                  </a:pPr>
                  <a:r>
                    <a:rPr lang="en-IN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Improved healthcare penetration with </a:t>
                  </a:r>
                  <a:r>
                    <a:rPr lang="en-IN" sz="12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Ayushman Bharat </a:t>
                  </a:r>
                  <a:r>
                    <a:rPr lang="en-IN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Scheme which aims to provide affordable healthcare to almost 40% of Indian population</a:t>
                  </a:r>
                </a:p>
                <a:p>
                  <a:pPr marL="171450" indent="-171450" algn="just">
                    <a:buFont typeface="Arial" panose="020B0604020202020204" pitchFamily="34" charset="0"/>
                    <a:buChar char="•"/>
                  </a:pPr>
                  <a:r>
                    <a:rPr lang="en-IN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Fastest growth in medicine sales in 2019 in three years</a:t>
                  </a:r>
                  <a:endParaRPr 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2" name="TextBox 365">
                  <a:extLst>
                    <a:ext uri="{FF2B5EF4-FFF2-40B4-BE49-F238E27FC236}">
                      <a16:creationId xmlns:a16="http://schemas.microsoft.com/office/drawing/2014/main" id="{F3B909F1-159D-4C15-8D41-FD577F486876}"/>
                    </a:ext>
                  </a:extLst>
                </p:cNvPr>
                <p:cNvSpPr txBox="1"/>
                <p:nvPr/>
              </p:nvSpPr>
              <p:spPr>
                <a:xfrm>
                  <a:off x="6032555" y="1612285"/>
                  <a:ext cx="2482396" cy="43088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/>
                  <a:r>
                    <a:rPr lang="en-US" sz="1400" b="1" dirty="0">
                      <a:solidFill>
                        <a:srgbClr val="9900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AFFORDABILITY AND ACCESSIBILITY DRIVING MEDICINE SALES</a:t>
                  </a: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DA1A9792-F1BC-4358-9246-BB879DC72F24}"/>
                  </a:ext>
                </a:extLst>
              </p:cNvPr>
              <p:cNvGrpSpPr/>
              <p:nvPr/>
            </p:nvGrpSpPr>
            <p:grpSpPr>
              <a:xfrm>
                <a:off x="7555011" y="2350110"/>
                <a:ext cx="2657856" cy="1050762"/>
                <a:chOff x="6032551" y="1528413"/>
                <a:chExt cx="2482396" cy="1050762"/>
              </a:xfrm>
            </p:grpSpPr>
            <p:sp>
              <p:nvSpPr>
                <p:cNvPr id="59" name="TextBox 372">
                  <a:extLst>
                    <a:ext uri="{FF2B5EF4-FFF2-40B4-BE49-F238E27FC236}">
                      <a16:creationId xmlns:a16="http://schemas.microsoft.com/office/drawing/2014/main" id="{049BE10D-D0F6-45B0-BC35-1753A1D40BE3}"/>
                    </a:ext>
                  </a:extLst>
                </p:cNvPr>
                <p:cNvSpPr txBox="1"/>
                <p:nvPr/>
              </p:nvSpPr>
              <p:spPr>
                <a:xfrm>
                  <a:off x="6032551" y="1840511"/>
                  <a:ext cx="2482396" cy="738664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171450" indent="-171450" algn="just">
                    <a:buFont typeface="Arial" panose="020B0604020202020204" pitchFamily="34" charset="0"/>
                    <a:buChar char="•"/>
                  </a:pPr>
                  <a:r>
                    <a:rPr lang="en-US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Investments in thriving pharma clusters around Hyderabad, Bengaluru, and Pune metropolitans</a:t>
                  </a:r>
                </a:p>
                <a:p>
                  <a:pPr marL="171450" indent="-171450" algn="just">
                    <a:buFont typeface="Arial" panose="020B0604020202020204" pitchFamily="34" charset="0"/>
                    <a:buChar char="•"/>
                  </a:pPr>
                  <a:r>
                    <a:rPr lang="en-US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Genome Valley 1.0 and 2.0, Pharma City, and Bio-parks with ready to move infrastructure </a:t>
                  </a:r>
                </a:p>
              </p:txBody>
            </p:sp>
            <p:sp>
              <p:nvSpPr>
                <p:cNvPr id="60" name="TextBox 373">
                  <a:extLst>
                    <a:ext uri="{FF2B5EF4-FFF2-40B4-BE49-F238E27FC236}">
                      <a16:creationId xmlns:a16="http://schemas.microsoft.com/office/drawing/2014/main" id="{822C6B98-A720-497A-A654-CED6DED0FA79}"/>
                    </a:ext>
                  </a:extLst>
                </p:cNvPr>
                <p:cNvSpPr txBox="1"/>
                <p:nvPr/>
              </p:nvSpPr>
              <p:spPr>
                <a:xfrm>
                  <a:off x="6032551" y="1528413"/>
                  <a:ext cx="2482396" cy="215444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/>
                  <a:r>
                    <a:rPr lang="en-IN" sz="1400" b="1" dirty="0">
                      <a:solidFill>
                        <a:srgbClr val="9900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PHARMA CLUSTERS FACILITATING INNOVATION</a:t>
                  </a:r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5C950B89-0AB4-4076-82EE-FADB6C57C90C}"/>
                  </a:ext>
                </a:extLst>
              </p:cNvPr>
              <p:cNvGrpSpPr/>
              <p:nvPr/>
            </p:nvGrpSpPr>
            <p:grpSpPr>
              <a:xfrm>
                <a:off x="7555012" y="3680516"/>
                <a:ext cx="2657858" cy="1030754"/>
                <a:chOff x="6032552" y="1168189"/>
                <a:chExt cx="2482398" cy="1030754"/>
              </a:xfrm>
            </p:grpSpPr>
            <p:sp>
              <p:nvSpPr>
                <p:cNvPr id="57" name="TextBox 375">
                  <a:extLst>
                    <a:ext uri="{FF2B5EF4-FFF2-40B4-BE49-F238E27FC236}">
                      <a16:creationId xmlns:a16="http://schemas.microsoft.com/office/drawing/2014/main" id="{DADFFC93-6C8A-49DB-BC06-20512FBC1260}"/>
                    </a:ext>
                  </a:extLst>
                </p:cNvPr>
                <p:cNvSpPr txBox="1"/>
                <p:nvPr/>
              </p:nvSpPr>
              <p:spPr>
                <a:xfrm>
                  <a:off x="6032552" y="1460279"/>
                  <a:ext cx="2482396" cy="738664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171450" indent="-171450" algn="just">
                    <a:buFont typeface="Arial" panose="020B0604020202020204" pitchFamily="34" charset="0"/>
                    <a:buChar char="•"/>
                    <a:defRPr sz="1150">
                      <a:solidFill>
                        <a:srgbClr val="9900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IN" sz="1200" dirty="0">
                      <a:solidFill>
                        <a:schemeClr val="tx1"/>
                      </a:solidFill>
                    </a:rPr>
                    <a:t>Sharp rise in FDI equity inflow in Apr-Sep 2019 compared to the same period in 2018</a:t>
                  </a:r>
                </a:p>
                <a:p>
                  <a:r>
                    <a:rPr lang="en-IN" sz="1200" dirty="0">
                      <a:solidFill>
                        <a:schemeClr val="tx1"/>
                      </a:solidFill>
                    </a:rPr>
                    <a:t>Private Equity (PE) deals in Pharma grew to 18% of total PE deals in India in 2018 from 12% in 2013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TextBox 376">
                  <a:extLst>
                    <a:ext uri="{FF2B5EF4-FFF2-40B4-BE49-F238E27FC236}">
                      <a16:creationId xmlns:a16="http://schemas.microsoft.com/office/drawing/2014/main" id="{033E9E0A-1A88-4A1A-BF47-45A64D3474FB}"/>
                    </a:ext>
                  </a:extLst>
                </p:cNvPr>
                <p:cNvSpPr txBox="1"/>
                <p:nvPr/>
              </p:nvSpPr>
              <p:spPr>
                <a:xfrm>
                  <a:off x="6032554" y="1168189"/>
                  <a:ext cx="2482396" cy="215444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/>
                  <a:r>
                    <a:rPr lang="en-US" sz="1400" b="1" dirty="0">
                      <a:solidFill>
                        <a:srgbClr val="9900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FOREIGN DIRECT INVESTMENT AND PRIVATE EQUITY</a:t>
                  </a:r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576C78BF-9602-4DEF-A0E9-6EDDFB2960E7}"/>
                  </a:ext>
                </a:extLst>
              </p:cNvPr>
              <p:cNvGrpSpPr/>
              <p:nvPr/>
            </p:nvGrpSpPr>
            <p:grpSpPr>
              <a:xfrm>
                <a:off x="7555011" y="4872721"/>
                <a:ext cx="2657856" cy="907643"/>
                <a:chOff x="6032551" y="1236331"/>
                <a:chExt cx="2482396" cy="907643"/>
              </a:xfrm>
            </p:grpSpPr>
            <p:sp>
              <p:nvSpPr>
                <p:cNvPr id="55" name="TextBox 378">
                  <a:extLst>
                    <a:ext uri="{FF2B5EF4-FFF2-40B4-BE49-F238E27FC236}">
                      <a16:creationId xmlns:a16="http://schemas.microsoft.com/office/drawing/2014/main" id="{7CB6B64D-2086-43FE-AB58-64B1F3AFEDEC}"/>
                    </a:ext>
                  </a:extLst>
                </p:cNvPr>
                <p:cNvSpPr txBox="1"/>
                <p:nvPr/>
              </p:nvSpPr>
              <p:spPr>
                <a:xfrm>
                  <a:off x="6032551" y="1589976"/>
                  <a:ext cx="2482396" cy="55399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171450" indent="-171450" algn="just">
                    <a:buFont typeface="Arial" panose="020B0604020202020204" pitchFamily="34" charset="0"/>
                    <a:buChar char="•"/>
                    <a:defRPr sz="1150">
                      <a:solidFill>
                        <a:srgbClr val="9900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200" dirty="0">
                      <a:solidFill>
                        <a:schemeClr val="tx1"/>
                      </a:solidFill>
                    </a:rPr>
                    <a:t>Improved employability level of 225,000 Indian Pharma graduates </a:t>
                  </a:r>
                </a:p>
                <a:p>
                  <a:r>
                    <a:rPr lang="en-US" sz="1200" dirty="0">
                      <a:solidFill>
                        <a:schemeClr val="tx1"/>
                      </a:solidFill>
                    </a:rPr>
                    <a:t>One of the youngest population with average age of workforce expected to be 32 in 2030</a:t>
                  </a:r>
                </a:p>
              </p:txBody>
            </p:sp>
            <p:sp>
              <p:nvSpPr>
                <p:cNvPr id="56" name="TextBox 379">
                  <a:extLst>
                    <a:ext uri="{FF2B5EF4-FFF2-40B4-BE49-F238E27FC236}">
                      <a16:creationId xmlns:a16="http://schemas.microsoft.com/office/drawing/2014/main" id="{A2012D3A-FF4E-4893-B35F-CBA787F2B951}"/>
                    </a:ext>
                  </a:extLst>
                </p:cNvPr>
                <p:cNvSpPr txBox="1"/>
                <p:nvPr/>
              </p:nvSpPr>
              <p:spPr>
                <a:xfrm>
                  <a:off x="6032551" y="1236331"/>
                  <a:ext cx="2482396" cy="215444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/>
                  <a:r>
                    <a:rPr lang="en-US" sz="1400" b="1" dirty="0">
                      <a:solidFill>
                        <a:srgbClr val="9900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INDIA’S RICH DEMOGRAPHIC DIVIDEND</a:t>
                  </a:r>
                </a:p>
              </p:txBody>
            </p:sp>
          </p:grp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A2F789BF-D402-4AEA-AF4B-EB561332C648}"/>
                </a:ext>
              </a:extLst>
            </p:cNvPr>
            <p:cNvGrpSpPr/>
            <p:nvPr/>
          </p:nvGrpSpPr>
          <p:grpSpPr>
            <a:xfrm>
              <a:off x="395332" y="1446861"/>
              <a:ext cx="4730750" cy="5174834"/>
              <a:chOff x="1281597" y="1463943"/>
              <a:chExt cx="4730750" cy="5174834"/>
            </a:xfrm>
          </p:grpSpPr>
          <p:sp>
            <p:nvSpPr>
              <p:cNvPr id="4" name="Freeform 50">
                <a:extLst>
                  <a:ext uri="{FF2B5EF4-FFF2-40B4-BE49-F238E27FC236}">
                    <a16:creationId xmlns:a16="http://schemas.microsoft.com/office/drawing/2014/main" id="{8B845E88-7382-40D7-B2CF-43045E90C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5629" y="2969810"/>
                <a:ext cx="1333532" cy="1282284"/>
              </a:xfrm>
              <a:custGeom>
                <a:avLst/>
                <a:gdLst>
                  <a:gd name="T0" fmla="*/ 0 w 517"/>
                  <a:gd name="T1" fmla="*/ 126 h 497"/>
                  <a:gd name="T2" fmla="*/ 409 w 517"/>
                  <a:gd name="T3" fmla="*/ 0 h 497"/>
                  <a:gd name="T4" fmla="*/ 517 w 517"/>
                  <a:gd name="T5" fmla="*/ 307 h 497"/>
                  <a:gd name="T6" fmla="*/ 157 w 517"/>
                  <a:gd name="T7" fmla="*/ 497 h 497"/>
                  <a:gd name="T8" fmla="*/ 0 w 517"/>
                  <a:gd name="T9" fmla="*/ 126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7" h="497">
                    <a:moveTo>
                      <a:pt x="0" y="126"/>
                    </a:moveTo>
                    <a:cubicBezTo>
                      <a:pt x="0" y="126"/>
                      <a:pt x="276" y="278"/>
                      <a:pt x="409" y="0"/>
                    </a:cubicBezTo>
                    <a:cubicBezTo>
                      <a:pt x="517" y="307"/>
                      <a:pt x="517" y="307"/>
                      <a:pt x="517" y="307"/>
                    </a:cubicBezTo>
                    <a:cubicBezTo>
                      <a:pt x="517" y="307"/>
                      <a:pt x="283" y="210"/>
                      <a:pt x="157" y="497"/>
                    </a:cubicBezTo>
                    <a:lnTo>
                      <a:pt x="0" y="126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46C0696F-CC3A-4542-9C7F-3CD65C0D8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5692" y="2655781"/>
                <a:ext cx="1163433" cy="11634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DA4DF35D-60AC-432F-B5A5-0C0E741D4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6164" y="2807344"/>
                <a:ext cx="861398" cy="859217"/>
              </a:xfrm>
              <a:prstGeom prst="ellipse">
                <a:avLst/>
              </a:prstGeom>
              <a:solidFill>
                <a:srgbClr val="990033"/>
              </a:solidFill>
              <a:ln w="14288" cap="flat">
                <a:noFill/>
                <a:prstDash val="solid"/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3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6C31FEE3-51E6-41D0-B570-FD3469BA9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3208" y="2903297"/>
                <a:ext cx="666221" cy="668402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2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 55">
                <a:extLst>
                  <a:ext uri="{FF2B5EF4-FFF2-40B4-BE49-F238E27FC236}">
                    <a16:creationId xmlns:a16="http://schemas.microsoft.com/office/drawing/2014/main" id="{3851E9B5-962B-40C5-92A4-6C88349F6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1641" y="3893359"/>
                <a:ext cx="1352068" cy="1292097"/>
              </a:xfrm>
              <a:custGeom>
                <a:avLst/>
                <a:gdLst>
                  <a:gd name="T0" fmla="*/ 0 w 524"/>
                  <a:gd name="T1" fmla="*/ 375 h 501"/>
                  <a:gd name="T2" fmla="*/ 412 w 524"/>
                  <a:gd name="T3" fmla="*/ 501 h 501"/>
                  <a:gd name="T4" fmla="*/ 524 w 524"/>
                  <a:gd name="T5" fmla="*/ 194 h 501"/>
                  <a:gd name="T6" fmla="*/ 169 w 524"/>
                  <a:gd name="T7" fmla="*/ 0 h 501"/>
                  <a:gd name="T8" fmla="*/ 0 w 524"/>
                  <a:gd name="T9" fmla="*/ 375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4" h="501">
                    <a:moveTo>
                      <a:pt x="0" y="375"/>
                    </a:moveTo>
                    <a:cubicBezTo>
                      <a:pt x="0" y="375"/>
                      <a:pt x="279" y="223"/>
                      <a:pt x="412" y="501"/>
                    </a:cubicBezTo>
                    <a:cubicBezTo>
                      <a:pt x="524" y="194"/>
                      <a:pt x="524" y="194"/>
                      <a:pt x="524" y="194"/>
                    </a:cubicBezTo>
                    <a:cubicBezTo>
                      <a:pt x="524" y="194"/>
                      <a:pt x="285" y="302"/>
                      <a:pt x="169" y="0"/>
                    </a:cubicBezTo>
                    <a:lnTo>
                      <a:pt x="0" y="37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08F75C1A-9D28-4E8B-9E58-06EF94FA4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5879" y="4344776"/>
                <a:ext cx="1163433" cy="11634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55051B8-2888-45E1-940C-98E518EC4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5260" y="4497429"/>
                <a:ext cx="861398" cy="861398"/>
              </a:xfrm>
              <a:prstGeom prst="ellipse">
                <a:avLst/>
              </a:prstGeom>
              <a:solidFill>
                <a:srgbClr val="990033"/>
              </a:solidFill>
              <a:ln w="14288" cap="flat">
                <a:noFill/>
                <a:prstDash val="solid"/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3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DFD8D22-D1A3-42DA-A2D0-C2C18F69C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3394" y="4595563"/>
                <a:ext cx="665130" cy="66513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2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60">
                <a:extLst>
                  <a:ext uri="{FF2B5EF4-FFF2-40B4-BE49-F238E27FC236}">
                    <a16:creationId xmlns:a16="http://schemas.microsoft.com/office/drawing/2014/main" id="{FB862EC2-C919-474B-84FE-FEABCB1F333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012925">
                <a:off x="2061986" y="2303174"/>
                <a:ext cx="1333532" cy="1282284"/>
              </a:xfrm>
              <a:custGeom>
                <a:avLst/>
                <a:gdLst>
                  <a:gd name="T0" fmla="*/ 0 w 517"/>
                  <a:gd name="T1" fmla="*/ 126 h 497"/>
                  <a:gd name="T2" fmla="*/ 409 w 517"/>
                  <a:gd name="T3" fmla="*/ 0 h 497"/>
                  <a:gd name="T4" fmla="*/ 517 w 517"/>
                  <a:gd name="T5" fmla="*/ 307 h 497"/>
                  <a:gd name="T6" fmla="*/ 157 w 517"/>
                  <a:gd name="T7" fmla="*/ 497 h 497"/>
                  <a:gd name="T8" fmla="*/ 0 w 517"/>
                  <a:gd name="T9" fmla="*/ 126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7" h="497">
                    <a:moveTo>
                      <a:pt x="0" y="126"/>
                    </a:moveTo>
                    <a:cubicBezTo>
                      <a:pt x="0" y="126"/>
                      <a:pt x="276" y="278"/>
                      <a:pt x="409" y="0"/>
                    </a:cubicBezTo>
                    <a:cubicBezTo>
                      <a:pt x="517" y="307"/>
                      <a:pt x="517" y="307"/>
                      <a:pt x="517" y="307"/>
                    </a:cubicBezTo>
                    <a:cubicBezTo>
                      <a:pt x="517" y="307"/>
                      <a:pt x="283" y="210"/>
                      <a:pt x="157" y="497"/>
                    </a:cubicBezTo>
                    <a:lnTo>
                      <a:pt x="0" y="126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61">
                <a:extLst>
                  <a:ext uri="{FF2B5EF4-FFF2-40B4-BE49-F238E27FC236}">
                    <a16:creationId xmlns:a16="http://schemas.microsoft.com/office/drawing/2014/main" id="{C376CBE7-2B5B-402A-92DF-83A2D23C93B9}"/>
                  </a:ext>
                </a:extLst>
              </p:cNvPr>
              <p:cNvSpPr>
                <a:spLocks/>
              </p:cNvSpPr>
              <p:nvPr/>
            </p:nvSpPr>
            <p:spPr bwMode="auto">
              <a:xfrm rot="2674789" flipV="1">
                <a:off x="1935682" y="4524629"/>
                <a:ext cx="1333532" cy="1282284"/>
              </a:xfrm>
              <a:custGeom>
                <a:avLst/>
                <a:gdLst>
                  <a:gd name="T0" fmla="*/ 0 w 517"/>
                  <a:gd name="T1" fmla="*/ 126 h 497"/>
                  <a:gd name="T2" fmla="*/ 409 w 517"/>
                  <a:gd name="T3" fmla="*/ 0 h 497"/>
                  <a:gd name="T4" fmla="*/ 517 w 517"/>
                  <a:gd name="T5" fmla="*/ 307 h 497"/>
                  <a:gd name="T6" fmla="*/ 157 w 517"/>
                  <a:gd name="T7" fmla="*/ 497 h 497"/>
                  <a:gd name="T8" fmla="*/ 0 w 517"/>
                  <a:gd name="T9" fmla="*/ 126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7" h="497">
                    <a:moveTo>
                      <a:pt x="0" y="126"/>
                    </a:moveTo>
                    <a:cubicBezTo>
                      <a:pt x="0" y="126"/>
                      <a:pt x="276" y="278"/>
                      <a:pt x="409" y="0"/>
                    </a:cubicBezTo>
                    <a:cubicBezTo>
                      <a:pt x="517" y="307"/>
                      <a:pt x="517" y="307"/>
                      <a:pt x="517" y="307"/>
                    </a:cubicBezTo>
                    <a:cubicBezTo>
                      <a:pt x="517" y="307"/>
                      <a:pt x="283" y="210"/>
                      <a:pt x="157" y="497"/>
                    </a:cubicBezTo>
                    <a:lnTo>
                      <a:pt x="0" y="126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A236FAF-0FDD-4C8B-8CA0-8FF8CDC067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1597" y="3156264"/>
                <a:ext cx="1843828" cy="1843828"/>
              </a:xfrm>
              <a:prstGeom prst="ellipse">
                <a:avLst/>
              </a:prstGeom>
              <a:solidFill>
                <a:srgbClr val="990033"/>
              </a:solidFill>
              <a:ln w="14288" cap="flat">
                <a:noFill/>
                <a:prstDash val="solid"/>
                <a:miter lim="800000"/>
                <a:headEnd/>
                <a:tailEnd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C7DEC3BA-96FF-4009-B934-631EB257C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1599" y="3316266"/>
                <a:ext cx="1523825" cy="1523825"/>
              </a:xfrm>
              <a:prstGeom prst="ellipse">
                <a:avLst/>
              </a:prstGeom>
              <a:solidFill>
                <a:schemeClr val="bg1"/>
              </a:solidFill>
              <a:ln w="14288" cap="flat">
                <a:noFill/>
                <a:prstDash val="solid"/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TextBox 214">
                <a:extLst>
                  <a:ext uri="{FF2B5EF4-FFF2-40B4-BE49-F238E27FC236}">
                    <a16:creationId xmlns:a16="http://schemas.microsoft.com/office/drawing/2014/main" id="{8BF9B107-C618-4A07-A51F-F591F0F3FB2A}"/>
                  </a:ext>
                </a:extLst>
              </p:cNvPr>
              <p:cNvSpPr txBox="1"/>
              <p:nvPr/>
            </p:nvSpPr>
            <p:spPr>
              <a:xfrm>
                <a:off x="1701190" y="3879732"/>
                <a:ext cx="933754" cy="369332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b="1" dirty="0"/>
                  <a:t>PILLARS OF GROWTH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64D7DB6F-8F93-4BC4-9B2D-A09161695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3708" y="1463943"/>
                <a:ext cx="1163433" cy="11634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2F7ACD03-D56D-4290-8A37-23A462466504}"/>
                  </a:ext>
                </a:extLst>
              </p:cNvPr>
              <p:cNvGrpSpPr/>
              <p:nvPr/>
            </p:nvGrpSpPr>
            <p:grpSpPr>
              <a:xfrm>
                <a:off x="2694180" y="1615506"/>
                <a:ext cx="861398" cy="859217"/>
                <a:chOff x="1844383" y="1394308"/>
                <a:chExt cx="861398" cy="859217"/>
              </a:xfrm>
            </p:grpSpPr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F5B13971-7181-468E-A5D5-0006ACF0CF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44383" y="1394308"/>
                  <a:ext cx="861398" cy="859217"/>
                </a:xfrm>
                <a:prstGeom prst="ellipse">
                  <a:avLst/>
                </a:prstGeom>
                <a:solidFill>
                  <a:srgbClr val="990033"/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  <a:effectLst>
                  <a:outerShdw blurRad="50800" dist="38100" dir="5400000" algn="t" rotWithShape="0">
                    <a:prstClr val="black">
                      <a:alpha val="30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14BCE035-8DB8-4F84-8EAD-932AC6A573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41427" y="1490261"/>
                  <a:ext cx="666221" cy="6660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4288" cap="flat">
                  <a:noFill/>
                  <a:prstDash val="solid"/>
                  <a:miter lim="800000"/>
                  <a:headEnd/>
                  <a:tailEnd/>
                </a:ln>
                <a:effectLst>
                  <a:outerShdw blurRad="38100" dist="25400" dir="5400000" algn="ctr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68EA62CC-8548-4BFC-9C74-68CC8C0AD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0651" y="5475344"/>
                <a:ext cx="1163433" cy="116343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4288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A5CA680E-A69E-49D9-9CE6-D5679A7FC6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1123" y="5626907"/>
                <a:ext cx="861398" cy="859217"/>
              </a:xfrm>
              <a:prstGeom prst="ellipse">
                <a:avLst/>
              </a:prstGeom>
              <a:solidFill>
                <a:srgbClr val="990033"/>
              </a:solidFill>
              <a:ln w="14288" cap="flat">
                <a:noFill/>
                <a:prstDash val="solid"/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3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BC00C55-63CB-40E5-9943-14DE7EE5C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8167" y="5722860"/>
                <a:ext cx="666221" cy="668402"/>
              </a:xfrm>
              <a:prstGeom prst="ellipse">
                <a:avLst/>
              </a:prstGeom>
              <a:solidFill>
                <a:srgbClr val="AAAAAA"/>
              </a:solidFill>
              <a:ln w="14288" cap="flat">
                <a:noFill/>
                <a:prstDash val="solid"/>
                <a:miter lim="800000"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2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152DF0C3-B06C-4EC2-826D-70DC99CEDDE9}"/>
                  </a:ext>
                </a:extLst>
              </p:cNvPr>
              <p:cNvCxnSpPr/>
              <p:nvPr/>
            </p:nvCxnSpPr>
            <p:spPr>
              <a:xfrm flipV="1">
                <a:off x="3846164" y="2045114"/>
                <a:ext cx="2166183" cy="54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6BA03072-2EAD-4A72-831C-350F4A868631}"/>
                  </a:ext>
                </a:extLst>
              </p:cNvPr>
              <p:cNvCxnSpPr/>
              <p:nvPr/>
            </p:nvCxnSpPr>
            <p:spPr>
              <a:xfrm flipV="1">
                <a:off x="4954747" y="3237497"/>
                <a:ext cx="1057600" cy="1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C4883A8-1630-417F-AAF9-C24D95D23704}"/>
                  </a:ext>
                </a:extLst>
              </p:cNvPr>
              <p:cNvCxnSpPr/>
              <p:nvPr/>
            </p:nvCxnSpPr>
            <p:spPr>
              <a:xfrm flipV="1">
                <a:off x="4935513" y="4926492"/>
                <a:ext cx="1057600" cy="1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40C5AE48-3D15-4341-AA8A-C9B905B43009}"/>
                  </a:ext>
                </a:extLst>
              </p:cNvPr>
              <p:cNvCxnSpPr/>
              <p:nvPr/>
            </p:nvCxnSpPr>
            <p:spPr>
              <a:xfrm>
                <a:off x="3723631" y="6056787"/>
                <a:ext cx="228871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9" name="Picture 78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719EBDB8-BF1B-4FDD-9CCE-E84B31A0B1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28752" y="5714538"/>
                <a:ext cx="570803" cy="570803"/>
              </a:xfrm>
              <a:prstGeom prst="rect">
                <a:avLst/>
              </a:prstGeom>
            </p:spPr>
          </p:pic>
          <p:pic>
            <p:nvPicPr>
              <p:cNvPr id="82" name="Picture 81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282562C0-26BA-449A-8CBB-9A7A229019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62380" y="4664517"/>
                <a:ext cx="567302" cy="567302"/>
              </a:xfrm>
              <a:prstGeom prst="rect">
                <a:avLst/>
              </a:prstGeom>
            </p:spPr>
          </p:pic>
          <p:pic>
            <p:nvPicPr>
              <p:cNvPr id="84" name="Picture 83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10E80F0B-1B8C-4F32-8974-CA3615CD95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99930" y="1790867"/>
                <a:ext cx="451103" cy="451103"/>
              </a:xfrm>
              <a:prstGeom prst="rect">
                <a:avLst/>
              </a:prstGeom>
            </p:spPr>
          </p:pic>
          <p:pic>
            <p:nvPicPr>
              <p:cNvPr id="86" name="Picture 85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312AE404-A302-444D-992D-C6464E5241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12062" y="2950769"/>
                <a:ext cx="517620" cy="517620"/>
              </a:xfrm>
              <a:prstGeom prst="rect">
                <a:avLst/>
              </a:prstGeom>
            </p:spPr>
          </p:pic>
        </p:grp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4A3C8D02-B66B-4718-984B-3866A3129A53}"/>
              </a:ext>
            </a:extLst>
          </p:cNvPr>
          <p:cNvSpPr txBox="1"/>
          <p:nvPr/>
        </p:nvSpPr>
        <p:spPr>
          <a:xfrm>
            <a:off x="-29267" y="6565696"/>
            <a:ext cx="113529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Sources: CLSA, Ayushman Bharat Initiative, Press Information Bureau, ASSOCHAM, Invest India, AIOCD-AWACS, All India Survey on Higher Education 2017-18, India Skills Report 2020 </a:t>
            </a:r>
          </a:p>
        </p:txBody>
      </p:sp>
      <p:sp>
        <p:nvSpPr>
          <p:cNvPr id="88" name="Title 1">
            <a:extLst>
              <a:ext uri="{FF2B5EF4-FFF2-40B4-BE49-F238E27FC236}">
                <a16:creationId xmlns:a16="http://schemas.microsoft.com/office/drawing/2014/main" id="{1085B31D-D8D1-4458-BB3C-27F37CFC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117" y="1018861"/>
            <a:ext cx="10515600" cy="568235"/>
          </a:xfrm>
        </p:spPr>
        <p:txBody>
          <a:bodyPr>
            <a:noAutofit/>
          </a:bodyPr>
          <a:lstStyle/>
          <a:p>
            <a:pPr algn="ctr"/>
            <a:r>
              <a:rPr lang="en-IN" sz="36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Pharmaceuticals: Growth Drivers</a:t>
            </a:r>
          </a:p>
        </p:txBody>
      </p:sp>
    </p:spTree>
    <p:extLst>
      <p:ext uri="{BB962C8B-B14F-4D97-AF65-F5344CB8AC3E}">
        <p14:creationId xmlns:p14="http://schemas.microsoft.com/office/powerpoint/2010/main" val="400549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D300E15-C314-422A-9ED7-EA256B9192A1}"/>
              </a:ext>
            </a:extLst>
          </p:cNvPr>
          <p:cNvGrpSpPr/>
          <p:nvPr/>
        </p:nvGrpSpPr>
        <p:grpSpPr>
          <a:xfrm>
            <a:off x="126456" y="1608087"/>
            <a:ext cx="11771093" cy="4780485"/>
            <a:chOff x="126456" y="1608087"/>
            <a:chExt cx="11771093" cy="4780485"/>
          </a:xfrm>
        </p:grpSpPr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173C1453-FEDB-4419-9401-384BA699D3F1}"/>
                </a:ext>
              </a:extLst>
            </p:cNvPr>
            <p:cNvGrpSpPr/>
            <p:nvPr/>
          </p:nvGrpSpPr>
          <p:grpSpPr>
            <a:xfrm>
              <a:off x="556632" y="1608087"/>
              <a:ext cx="10931222" cy="4739203"/>
              <a:chOff x="505559" y="1152629"/>
              <a:chExt cx="10910134" cy="4739203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6314810-FDCE-4528-9A64-E95E979544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47880" y="2627100"/>
                <a:ext cx="1875600" cy="0"/>
              </a:xfrm>
              <a:prstGeom prst="line">
                <a:avLst/>
              </a:prstGeom>
              <a:ln w="9525">
                <a:solidFill>
                  <a:srgbClr val="99003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64FE9B36-D58C-4121-B55A-C21E29BDA39B}"/>
                  </a:ext>
                </a:extLst>
              </p:cNvPr>
              <p:cNvSpPr txBox="1"/>
              <p:nvPr/>
            </p:nvSpPr>
            <p:spPr>
              <a:xfrm>
                <a:off x="9306093" y="1152629"/>
                <a:ext cx="2109600" cy="276999"/>
              </a:xfrm>
              <a:prstGeom prst="rect">
                <a:avLst/>
              </a:prstGeom>
              <a:noFill/>
              <a:ln>
                <a:solidFill>
                  <a:srgbClr val="990033"/>
                </a:solidFill>
                <a:prstDash val="solid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b="1" dirty="0">
                    <a:solidFill>
                      <a:srgbClr val="99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GENOME VALLEY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7A244886-FD17-4E0B-AAFE-6D5F66039277}"/>
                  </a:ext>
                </a:extLst>
              </p:cNvPr>
              <p:cNvSpPr txBox="1"/>
              <p:nvPr/>
            </p:nvSpPr>
            <p:spPr>
              <a:xfrm>
                <a:off x="9304994" y="1642215"/>
                <a:ext cx="2110699" cy="984885"/>
              </a:xfrm>
              <a:prstGeom prst="rect">
                <a:avLst/>
              </a:prstGeom>
              <a:noFill/>
              <a:ln>
                <a:solidFill>
                  <a:srgbClr val="990033"/>
                </a:solidFill>
                <a:prstDash val="solid"/>
              </a:ln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sz="12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defRPr>
                </a:lvl1pPr>
              </a:lstStyle>
              <a:p>
                <a:pPr algn="ctr"/>
                <a:r>
                  <a:rPr lang="en-GB" sz="2400" dirty="0">
                    <a:solidFill>
                      <a:srgbClr val="990033"/>
                    </a:solidFill>
                    <a:latin typeface="Arial" panose="020B0604020202020204" pitchFamily="34" charset="0"/>
                  </a:rPr>
                  <a:t>CHF 243.5 </a:t>
                </a:r>
                <a:r>
                  <a:rPr lang="en-GB" sz="1400" dirty="0">
                    <a:solidFill>
                      <a:srgbClr val="990033"/>
                    </a:solidFill>
                    <a:latin typeface="Arial" panose="020B0604020202020204" pitchFamily="34" charset="0"/>
                  </a:rPr>
                  <a:t>MILLION</a:t>
                </a:r>
              </a:p>
              <a:p>
                <a:pPr algn="ctr"/>
                <a:r>
                  <a:rPr lang="en-GB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Investment in R&amp;D by swiss MNC </a:t>
                </a:r>
                <a:r>
                  <a:rPr lang="en-GB" b="0" dirty="0">
                    <a:solidFill>
                      <a:srgbClr val="990033"/>
                    </a:solidFill>
                    <a:latin typeface="Arial" panose="020B0604020202020204" pitchFamily="34" charset="0"/>
                  </a:rPr>
                  <a:t>Ferring</a:t>
                </a:r>
                <a:endParaRPr lang="en-IN" b="0" dirty="0">
                  <a:solidFill>
                    <a:srgbClr val="990033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BB7D96F-EFB8-4036-9037-94B307586927}"/>
                  </a:ext>
                </a:extLst>
              </p:cNvPr>
              <p:cNvSpPr txBox="1"/>
              <p:nvPr/>
            </p:nvSpPr>
            <p:spPr>
              <a:xfrm>
                <a:off x="9304994" y="2696453"/>
                <a:ext cx="2110699" cy="584775"/>
              </a:xfrm>
              <a:prstGeom prst="rect">
                <a:avLst/>
              </a:prstGeom>
              <a:noFill/>
              <a:ln>
                <a:solidFill>
                  <a:srgbClr val="990033"/>
                </a:solidFill>
                <a:prstDash val="solid"/>
              </a:ln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sz="12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defRPr>
                </a:lvl1pPr>
              </a:lstStyle>
              <a:p>
                <a:pPr algn="ctr"/>
                <a:r>
                  <a:rPr lang="en-GB" sz="2400" dirty="0">
                    <a:solidFill>
                      <a:srgbClr val="990033"/>
                    </a:solidFill>
                    <a:latin typeface="Arial" panose="020B0604020202020204" pitchFamily="34" charset="0"/>
                  </a:rPr>
                  <a:t>10,000</a:t>
                </a:r>
              </a:p>
              <a:p>
                <a:pPr algn="ctr"/>
                <a:r>
                  <a:rPr lang="en-GB" sz="14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Scientists Employed</a:t>
                </a:r>
                <a:endParaRPr lang="en-IN" sz="14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A2E9E021-E69C-431A-BE4E-B3927214A8E7}"/>
                  </a:ext>
                </a:extLst>
              </p:cNvPr>
              <p:cNvSpPr/>
              <p:nvPr/>
            </p:nvSpPr>
            <p:spPr>
              <a:xfrm>
                <a:off x="505559" y="5855832"/>
                <a:ext cx="2109600" cy="36000"/>
              </a:xfrm>
              <a:prstGeom prst="rect">
                <a:avLst/>
              </a:prstGeom>
              <a:solidFill>
                <a:srgbClr val="84939E"/>
              </a:solidFill>
              <a:ln>
                <a:solidFill>
                  <a:srgbClr val="99003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459B3361-664F-421C-BAF1-8F0DAB924518}"/>
                  </a:ext>
                </a:extLst>
              </p:cNvPr>
              <p:cNvGrpSpPr/>
              <p:nvPr/>
            </p:nvGrpSpPr>
            <p:grpSpPr>
              <a:xfrm>
                <a:off x="9304994" y="3407405"/>
                <a:ext cx="2110699" cy="699362"/>
                <a:chOff x="9387701" y="3965957"/>
                <a:chExt cx="2110699" cy="699362"/>
              </a:xfrm>
            </p:grpSpPr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E063F6E3-6537-465C-82BE-98C97C942CE3}"/>
                    </a:ext>
                  </a:extLst>
                </p:cNvPr>
                <p:cNvSpPr txBox="1"/>
                <p:nvPr/>
              </p:nvSpPr>
              <p:spPr>
                <a:xfrm>
                  <a:off x="9387701" y="3965957"/>
                  <a:ext cx="2110699" cy="553998"/>
                </a:xfrm>
                <a:prstGeom prst="rect">
                  <a:avLst/>
                </a:prstGeom>
                <a:noFill/>
                <a:ln>
                  <a:solidFill>
                    <a:srgbClr val="990033"/>
                  </a:solidFill>
                  <a:prstDash val="solid"/>
                </a:ln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>
                    <a:defRPr sz="12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defRPr>
                  </a:lvl1pPr>
                </a:lstStyle>
                <a:p>
                  <a:pPr algn="ctr"/>
                  <a:r>
                    <a:rPr lang="en-GB" sz="2400" dirty="0">
                      <a:solidFill>
                        <a:srgbClr val="990033"/>
                      </a:solidFill>
                      <a:latin typeface="Arial" panose="020B0604020202020204" pitchFamily="34" charset="0"/>
                    </a:rPr>
                    <a:t>150</a:t>
                  </a:r>
                </a:p>
                <a:p>
                  <a:pPr algn="ctr"/>
                  <a:r>
                    <a:rPr lang="en-GB" b="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Foreign MNCs</a:t>
                  </a:r>
                  <a:endParaRPr lang="en-IN" b="0" dirty="0">
                    <a:solidFill>
                      <a:schemeClr val="tx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1E3406D0-79C4-4E8D-BFF1-61FBFB093918}"/>
                    </a:ext>
                  </a:extLst>
                </p:cNvPr>
                <p:cNvSpPr/>
                <p:nvPr/>
              </p:nvSpPr>
              <p:spPr>
                <a:xfrm>
                  <a:off x="9541080" y="4629319"/>
                  <a:ext cx="1875600" cy="36000"/>
                </a:xfrm>
                <a:prstGeom prst="rect">
                  <a:avLst/>
                </a:prstGeom>
                <a:solidFill>
                  <a:srgbClr val="84939E"/>
                </a:solidFill>
                <a:ln>
                  <a:solidFill>
                    <a:srgbClr val="990033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</p:grp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14D236A0-5104-4157-8196-89E416AB200F}"/>
                  </a:ext>
                </a:extLst>
              </p:cNvPr>
              <p:cNvSpPr/>
              <p:nvPr/>
            </p:nvSpPr>
            <p:spPr>
              <a:xfrm>
                <a:off x="505559" y="2398545"/>
                <a:ext cx="2109600" cy="36000"/>
              </a:xfrm>
              <a:prstGeom prst="rect">
                <a:avLst/>
              </a:prstGeom>
              <a:solidFill>
                <a:srgbClr val="84939E"/>
              </a:solidFill>
              <a:ln>
                <a:solidFill>
                  <a:srgbClr val="99003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57EC93A1-FB0B-45F7-ADB3-2B10ED5DC76E}"/>
                </a:ext>
              </a:extLst>
            </p:cNvPr>
            <p:cNvGrpSpPr/>
            <p:nvPr/>
          </p:nvGrpSpPr>
          <p:grpSpPr>
            <a:xfrm>
              <a:off x="556632" y="1669729"/>
              <a:ext cx="2114779" cy="861774"/>
              <a:chOff x="610724" y="1840282"/>
              <a:chExt cx="2110699" cy="861774"/>
            </a:xfrm>
          </p:grpSpPr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91BE5B71-6E4F-4CD0-8B57-DB5E2478D393}"/>
                  </a:ext>
                </a:extLst>
              </p:cNvPr>
              <p:cNvSpPr txBox="1"/>
              <p:nvPr/>
            </p:nvSpPr>
            <p:spPr>
              <a:xfrm>
                <a:off x="610724" y="1840282"/>
                <a:ext cx="2110699" cy="861774"/>
              </a:xfrm>
              <a:prstGeom prst="rect">
                <a:avLst/>
              </a:prstGeom>
              <a:noFill/>
              <a:ln>
                <a:solidFill>
                  <a:srgbClr val="990033"/>
                </a:solidFill>
              </a:ln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sz="12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defRPr>
                </a:lvl1pPr>
              </a:lstStyle>
              <a:p>
                <a:pPr algn="ctr"/>
                <a:r>
                  <a:rPr lang="en-GB" sz="2000" dirty="0">
                    <a:solidFill>
                      <a:srgbClr val="990033"/>
                    </a:solidFill>
                    <a:latin typeface="Arial" panose="020B0604020202020204" pitchFamily="34" charset="0"/>
                  </a:rPr>
                  <a:t>100 MILLION</a:t>
                </a:r>
              </a:p>
              <a:p>
                <a:pPr algn="ctr"/>
                <a:endParaRPr lang="en-GB" dirty="0">
                  <a:solidFill>
                    <a:srgbClr val="84939E"/>
                  </a:solidFill>
                  <a:latin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Households targeted under </a:t>
                </a:r>
                <a:r>
                  <a:rPr lang="en-GB" i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Ayushman Bharat 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Scheme</a:t>
                </a:r>
                <a:endParaRPr lang="en-IN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E197F994-C59B-4F66-923A-70743E62A510}"/>
                  </a:ext>
                </a:extLst>
              </p:cNvPr>
              <p:cNvSpPr/>
              <p:nvPr/>
            </p:nvSpPr>
            <p:spPr>
              <a:xfrm>
                <a:off x="677542" y="2204391"/>
                <a:ext cx="1875600" cy="36000"/>
              </a:xfrm>
              <a:prstGeom prst="rect">
                <a:avLst/>
              </a:prstGeom>
              <a:solidFill>
                <a:srgbClr val="8493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2208BC5C-E8CD-4E7C-A4B3-2521989999AB}"/>
                </a:ext>
              </a:extLst>
            </p:cNvPr>
            <p:cNvGrpSpPr/>
            <p:nvPr/>
          </p:nvGrpSpPr>
          <p:grpSpPr>
            <a:xfrm>
              <a:off x="126456" y="3027837"/>
              <a:ext cx="2648331" cy="3138772"/>
              <a:chOff x="-103802" y="2791637"/>
              <a:chExt cx="2808909" cy="3135364"/>
            </a:xfrm>
          </p:grpSpPr>
          <p:graphicFrame>
            <p:nvGraphicFramePr>
              <p:cNvPr id="111" name="Chart 110">
                <a:extLst>
                  <a:ext uri="{FF2B5EF4-FFF2-40B4-BE49-F238E27FC236}">
                    <a16:creationId xmlns:a16="http://schemas.microsoft.com/office/drawing/2014/main" id="{8A37522E-9A98-490E-9C63-4905E0F3BCC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20884645"/>
                  </p:ext>
                </p:extLst>
              </p:nvPr>
            </p:nvGraphicFramePr>
            <p:xfrm>
              <a:off x="-103802" y="2791637"/>
              <a:ext cx="2808909" cy="203560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B2BC20AC-A4E1-443D-9694-61F348AE6D00}"/>
                  </a:ext>
                </a:extLst>
              </p:cNvPr>
              <p:cNvSpPr txBox="1"/>
              <p:nvPr/>
            </p:nvSpPr>
            <p:spPr>
              <a:xfrm>
                <a:off x="359357" y="4943185"/>
                <a:ext cx="2241838" cy="983816"/>
              </a:xfrm>
              <a:prstGeom prst="rect">
                <a:avLst/>
              </a:prstGeom>
              <a:noFill/>
              <a:ln>
                <a:solidFill>
                  <a:srgbClr val="990033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defRPr sz="1200" b="1" i="0" u="none" strike="noStrike" kern="1200" spc="0" baseline="0">
                    <a:solidFill>
                      <a:srgbClr val="990033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FDI equity inflow in </a:t>
                </a:r>
                <a:r>
                  <a:rPr lang="en-US" sz="1400" b="1" dirty="0">
                    <a:solidFill>
                      <a:sysClr val="windowText" lastClr="000000"/>
                    </a:solidFill>
                  </a:rPr>
                  <a:t>drugs and pharmaceuticals sector </a:t>
                </a:r>
                <a:r>
                  <a:rPr lang="en-US" sz="1200" b="1" dirty="0">
                    <a:solidFill>
                      <a:sysClr val="windowText" lastClr="000000"/>
                    </a:solidFill>
                  </a:rPr>
                  <a:t>– </a:t>
                </a:r>
                <a:r>
                  <a:rPr lang="en-US" sz="11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India</a:t>
                </a:r>
              </a:p>
              <a:p>
                <a:pPr algn="ctr">
                  <a:defRPr sz="1200" b="1" i="0" u="none" strike="noStrike" kern="1200" spc="0" baseline="0">
                    <a:solidFill>
                      <a:srgbClr val="990033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1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05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(VALUES IN CHF MILLION) </a:t>
                </a:r>
                <a:endParaRPr lang="en-US" sz="14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AAF3F0C2-9711-4586-86FB-B2AB0443E5F6}"/>
                </a:ext>
              </a:extLst>
            </p:cNvPr>
            <p:cNvGrpSpPr/>
            <p:nvPr/>
          </p:nvGrpSpPr>
          <p:grpSpPr>
            <a:xfrm>
              <a:off x="9066978" y="5104852"/>
              <a:ext cx="2830571" cy="877163"/>
              <a:chOff x="4268155" y="5670976"/>
              <a:chExt cx="2825110" cy="877163"/>
            </a:xfrm>
          </p:grpSpPr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6C9F592D-F82A-4611-B4C3-DF6ACEC60DEB}"/>
                  </a:ext>
                </a:extLst>
              </p:cNvPr>
              <p:cNvGrpSpPr/>
              <p:nvPr/>
            </p:nvGrpSpPr>
            <p:grpSpPr>
              <a:xfrm>
                <a:off x="4268155" y="5670976"/>
                <a:ext cx="1350450" cy="877163"/>
                <a:chOff x="606538" y="1851091"/>
                <a:chExt cx="2110699" cy="1370970"/>
              </a:xfrm>
            </p:grpSpPr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4E521EE7-CB71-452E-BCAA-6CEC2883332F}"/>
                    </a:ext>
                  </a:extLst>
                </p:cNvPr>
                <p:cNvSpPr txBox="1"/>
                <p:nvPr/>
              </p:nvSpPr>
              <p:spPr>
                <a:xfrm>
                  <a:off x="606538" y="1851091"/>
                  <a:ext cx="2110699" cy="1370970"/>
                </a:xfrm>
                <a:prstGeom prst="rect">
                  <a:avLst/>
                </a:prstGeom>
                <a:noFill/>
                <a:ln>
                  <a:solidFill>
                    <a:srgbClr val="990033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>
                    <a:defRPr sz="12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defRPr>
                  </a:lvl1pPr>
                </a:lstStyle>
                <a:p>
                  <a:pPr algn="ctr"/>
                  <a:r>
                    <a:rPr lang="en-GB" dirty="0">
                      <a:solidFill>
                        <a:srgbClr val="990033"/>
                      </a:solidFill>
                      <a:latin typeface="Arial" panose="020B0604020202020204" pitchFamily="34" charset="0"/>
                    </a:rPr>
                    <a:t>19,000 ACRE</a:t>
                  </a:r>
                </a:p>
                <a:p>
                  <a:pPr algn="ctr"/>
                  <a:endParaRPr lang="en-GB" sz="900" dirty="0">
                    <a:solidFill>
                      <a:srgbClr val="84939E"/>
                    </a:solidFill>
                    <a:latin typeface="Arial" panose="020B0604020202020204" pitchFamily="34" charset="0"/>
                  </a:endParaRPr>
                </a:p>
                <a:p>
                  <a:pPr algn="ctr"/>
                  <a:r>
                    <a:rPr lang="en-US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Total area allocated to pharma city</a:t>
                  </a:r>
                </a:p>
              </p:txBody>
            </p:sp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270470AE-B316-4D60-8904-457A1DDFFE9D}"/>
                    </a:ext>
                  </a:extLst>
                </p:cNvPr>
                <p:cNvSpPr/>
                <p:nvPr/>
              </p:nvSpPr>
              <p:spPr>
                <a:xfrm>
                  <a:off x="677542" y="2204391"/>
                  <a:ext cx="1875600" cy="36000"/>
                </a:xfrm>
                <a:prstGeom prst="rect">
                  <a:avLst/>
                </a:prstGeom>
                <a:solidFill>
                  <a:srgbClr val="84939E"/>
                </a:solidFill>
                <a:ln>
                  <a:solidFill>
                    <a:srgbClr val="9900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</p:grpSp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1081310B-E204-4F41-9E16-997662CE7B0A}"/>
                  </a:ext>
                </a:extLst>
              </p:cNvPr>
              <p:cNvGrpSpPr/>
              <p:nvPr/>
            </p:nvGrpSpPr>
            <p:grpSpPr>
              <a:xfrm>
                <a:off x="5742815" y="5670976"/>
                <a:ext cx="1350450" cy="877163"/>
                <a:chOff x="-1887190" y="1851091"/>
                <a:chExt cx="2110699" cy="1370971"/>
              </a:xfrm>
            </p:grpSpPr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1541553F-C05B-41CB-B2FF-E9DDBEE2CBA3}"/>
                    </a:ext>
                  </a:extLst>
                </p:cNvPr>
                <p:cNvSpPr txBox="1"/>
                <p:nvPr/>
              </p:nvSpPr>
              <p:spPr>
                <a:xfrm>
                  <a:off x="-1887190" y="1851091"/>
                  <a:ext cx="2110699" cy="1370971"/>
                </a:xfrm>
                <a:prstGeom prst="rect">
                  <a:avLst/>
                </a:prstGeom>
                <a:noFill/>
                <a:ln>
                  <a:solidFill>
                    <a:srgbClr val="990033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>
                    <a:defRPr sz="12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defRPr>
                  </a:lvl1pPr>
                </a:lstStyle>
                <a:p>
                  <a:pPr algn="ctr"/>
                  <a:r>
                    <a:rPr lang="en-GB" dirty="0">
                      <a:solidFill>
                        <a:srgbClr val="990033"/>
                      </a:solidFill>
                      <a:latin typeface="Arial" panose="020B0604020202020204" pitchFamily="34" charset="0"/>
                    </a:rPr>
                    <a:t>2,000 ACRE</a:t>
                  </a:r>
                </a:p>
                <a:p>
                  <a:pPr algn="ctr"/>
                  <a:endParaRPr lang="en-GB" sz="900" dirty="0">
                    <a:solidFill>
                      <a:srgbClr val="84939E"/>
                    </a:solidFill>
                    <a:latin typeface="Arial" panose="020B0604020202020204" pitchFamily="34" charset="0"/>
                  </a:endParaRPr>
                </a:p>
                <a:p>
                  <a:pPr algn="ctr"/>
                  <a:r>
                    <a:rPr lang="en-US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Total area proposed for genome valley 2.0</a:t>
                  </a:r>
                </a:p>
              </p:txBody>
            </p:sp>
            <p:sp>
              <p:nvSpPr>
                <p:cNvPr id="179" name="Rectangle 178">
                  <a:extLst>
                    <a:ext uri="{FF2B5EF4-FFF2-40B4-BE49-F238E27FC236}">
                      <a16:creationId xmlns:a16="http://schemas.microsoft.com/office/drawing/2014/main" id="{A7434C16-ADB6-4345-BBE7-A20DADA18864}"/>
                    </a:ext>
                  </a:extLst>
                </p:cNvPr>
                <p:cNvSpPr/>
                <p:nvPr/>
              </p:nvSpPr>
              <p:spPr>
                <a:xfrm>
                  <a:off x="-1797162" y="2204390"/>
                  <a:ext cx="1875600" cy="36000"/>
                </a:xfrm>
                <a:prstGeom prst="rect">
                  <a:avLst/>
                </a:prstGeom>
                <a:solidFill>
                  <a:srgbClr val="84939E"/>
                </a:solidFill>
                <a:ln>
                  <a:solidFill>
                    <a:srgbClr val="9900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100"/>
                </a:p>
              </p:txBody>
            </p:sp>
          </p:grpSp>
        </p:grp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77131B9A-277B-4243-AA17-7C61B2A4219B}"/>
                </a:ext>
              </a:extLst>
            </p:cNvPr>
            <p:cNvGrpSpPr/>
            <p:nvPr/>
          </p:nvGrpSpPr>
          <p:grpSpPr>
            <a:xfrm>
              <a:off x="2929764" y="5113932"/>
              <a:ext cx="5886556" cy="1274640"/>
              <a:chOff x="2941120" y="5113932"/>
              <a:chExt cx="5875200" cy="1274640"/>
            </a:xfrm>
          </p:grpSpPr>
          <p:pic>
            <p:nvPicPr>
              <p:cNvPr id="182" name="Content Placeholder 3" descr="Business Growth">
                <a:extLst>
                  <a:ext uri="{FF2B5EF4-FFF2-40B4-BE49-F238E27FC236}">
                    <a16:creationId xmlns:a16="http://schemas.microsoft.com/office/drawing/2014/main" id="{3FD406E2-4666-46B3-BF78-85A742FB03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737594" y="5193544"/>
                <a:ext cx="669570" cy="669570"/>
              </a:xfrm>
              <a:prstGeom prst="rect">
                <a:avLst/>
              </a:prstGeom>
            </p:spPr>
          </p:pic>
          <p:pic>
            <p:nvPicPr>
              <p:cNvPr id="183" name="Picture 182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6282C3B6-E018-43D2-B92E-55F99DCCBD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74402" y="5193544"/>
                <a:ext cx="669570" cy="669570"/>
              </a:xfrm>
              <a:prstGeom prst="rect">
                <a:avLst/>
              </a:prstGeom>
            </p:spPr>
          </p:pic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EE869FED-109E-4762-84C4-C6A89569F5A7}"/>
                  </a:ext>
                </a:extLst>
              </p:cNvPr>
              <p:cNvGrpSpPr/>
              <p:nvPr/>
            </p:nvGrpSpPr>
            <p:grpSpPr>
              <a:xfrm>
                <a:off x="4524361" y="5113932"/>
                <a:ext cx="2822432" cy="668636"/>
                <a:chOff x="4270833" y="5664061"/>
                <a:chExt cx="2822432" cy="668636"/>
              </a:xfrm>
            </p:grpSpPr>
            <p:grpSp>
              <p:nvGrpSpPr>
                <p:cNvPr id="185" name="Group 184">
                  <a:extLst>
                    <a:ext uri="{FF2B5EF4-FFF2-40B4-BE49-F238E27FC236}">
                      <a16:creationId xmlns:a16="http://schemas.microsoft.com/office/drawing/2014/main" id="{2C7B493E-CFAB-40A2-B9C5-60A94767D41A}"/>
                    </a:ext>
                  </a:extLst>
                </p:cNvPr>
                <p:cNvGrpSpPr/>
                <p:nvPr/>
              </p:nvGrpSpPr>
              <p:grpSpPr>
                <a:xfrm>
                  <a:off x="4270833" y="5664061"/>
                  <a:ext cx="1350450" cy="661720"/>
                  <a:chOff x="610724" y="1840282"/>
                  <a:chExt cx="2110699" cy="1034242"/>
                </a:xfrm>
              </p:grpSpPr>
              <p:sp>
                <p:nvSpPr>
                  <p:cNvPr id="189" name="TextBox 188">
                    <a:extLst>
                      <a:ext uri="{FF2B5EF4-FFF2-40B4-BE49-F238E27FC236}">
                        <a16:creationId xmlns:a16="http://schemas.microsoft.com/office/drawing/2014/main" id="{B8814CBB-3733-4FA2-92E0-DCA910063BDE}"/>
                      </a:ext>
                    </a:extLst>
                  </p:cNvPr>
                  <p:cNvSpPr txBox="1"/>
                  <p:nvPr/>
                </p:nvSpPr>
                <p:spPr>
                  <a:xfrm>
                    <a:off x="610724" y="1840282"/>
                    <a:ext cx="2110699" cy="1034242"/>
                  </a:xfrm>
                  <a:prstGeom prst="rect">
                    <a:avLst/>
                  </a:prstGeom>
                  <a:noFill/>
                  <a:ln>
                    <a:solidFill>
                      <a:srgbClr val="990033"/>
                    </a:solidFill>
                  </a:ln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n-US"/>
                    </a:defPPr>
                    <a:lvl1pPr>
                      <a:defRPr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Arial" pitchFamily="34" charset="0"/>
                      </a:defRPr>
                    </a:lvl1pPr>
                  </a:lstStyle>
                  <a:p>
                    <a:pPr algn="ctr"/>
                    <a:r>
                      <a:rPr lang="en-GB" sz="1400" dirty="0">
                        <a:solidFill>
                          <a:srgbClr val="990033"/>
                        </a:solidFill>
                        <a:latin typeface="Arial" panose="020B0604020202020204" pitchFamily="34" charset="0"/>
                      </a:rPr>
                      <a:t>225,000</a:t>
                    </a:r>
                  </a:p>
                  <a:p>
                    <a:pPr algn="ctr"/>
                    <a:endParaRPr lang="en-GB" sz="900" dirty="0">
                      <a:solidFill>
                        <a:schemeClr val="tx1"/>
                      </a:solidFill>
                      <a:latin typeface="Arial" panose="020B0604020202020204" pitchFamily="34" charset="0"/>
                    </a:endParaRPr>
                  </a:p>
                  <a:p>
                    <a:pPr algn="ctr"/>
                    <a:r>
                      <a: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a:t>Annual Pharma Graduates</a:t>
                    </a:r>
                  </a:p>
                </p:txBody>
              </p:sp>
              <p:sp>
                <p:nvSpPr>
                  <p:cNvPr id="190" name="Rectangle 189">
                    <a:extLst>
                      <a:ext uri="{FF2B5EF4-FFF2-40B4-BE49-F238E27FC236}">
                        <a16:creationId xmlns:a16="http://schemas.microsoft.com/office/drawing/2014/main" id="{37B2926D-66AE-425A-BBE3-35BD86B96F26}"/>
                      </a:ext>
                    </a:extLst>
                  </p:cNvPr>
                  <p:cNvSpPr/>
                  <p:nvPr/>
                </p:nvSpPr>
                <p:spPr>
                  <a:xfrm>
                    <a:off x="677542" y="2204391"/>
                    <a:ext cx="1875600" cy="36000"/>
                  </a:xfrm>
                  <a:prstGeom prst="rect">
                    <a:avLst/>
                  </a:prstGeom>
                  <a:solidFill>
                    <a:srgbClr val="84939E"/>
                  </a:solidFill>
                  <a:ln>
                    <a:solidFill>
                      <a:srgbClr val="9900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</p:grpSp>
            <p:grpSp>
              <p:nvGrpSpPr>
                <p:cNvPr id="186" name="Group 185">
                  <a:extLst>
                    <a:ext uri="{FF2B5EF4-FFF2-40B4-BE49-F238E27FC236}">
                      <a16:creationId xmlns:a16="http://schemas.microsoft.com/office/drawing/2014/main" id="{EDF8F96E-00F8-42F5-8076-0EEB69B9FB39}"/>
                    </a:ext>
                  </a:extLst>
                </p:cNvPr>
                <p:cNvGrpSpPr/>
                <p:nvPr/>
              </p:nvGrpSpPr>
              <p:grpSpPr>
                <a:xfrm>
                  <a:off x="5742815" y="5670977"/>
                  <a:ext cx="1350450" cy="661720"/>
                  <a:chOff x="-1887190" y="1851091"/>
                  <a:chExt cx="2110699" cy="1034242"/>
                </a:xfrm>
              </p:grpSpPr>
              <p:sp>
                <p:nvSpPr>
                  <p:cNvPr id="187" name="TextBox 186">
                    <a:extLst>
                      <a:ext uri="{FF2B5EF4-FFF2-40B4-BE49-F238E27FC236}">
                        <a16:creationId xmlns:a16="http://schemas.microsoft.com/office/drawing/2014/main" id="{28E2759E-60DF-4F82-A07B-B60F2D952C27}"/>
                      </a:ext>
                    </a:extLst>
                  </p:cNvPr>
                  <p:cNvSpPr txBox="1"/>
                  <p:nvPr/>
                </p:nvSpPr>
                <p:spPr>
                  <a:xfrm>
                    <a:off x="-1887190" y="1851091"/>
                    <a:ext cx="2110699" cy="1034242"/>
                  </a:xfrm>
                  <a:prstGeom prst="rect">
                    <a:avLst/>
                  </a:prstGeom>
                  <a:noFill/>
                  <a:ln>
                    <a:solidFill>
                      <a:srgbClr val="990033"/>
                    </a:solidFill>
                  </a:ln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n-US"/>
                    </a:defPPr>
                    <a:lvl1pPr>
                      <a:defRPr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Arial" pitchFamily="34" charset="0"/>
                      </a:defRPr>
                    </a:lvl1pPr>
                  </a:lstStyle>
                  <a:p>
                    <a:pPr algn="ctr"/>
                    <a:r>
                      <a:rPr lang="en-GB" sz="1400" dirty="0">
                        <a:solidFill>
                          <a:srgbClr val="990033"/>
                        </a:solidFill>
                        <a:latin typeface="Arial" panose="020B0604020202020204" pitchFamily="34" charset="0"/>
                      </a:rPr>
                      <a:t>2,000</a:t>
                    </a:r>
                  </a:p>
                  <a:p>
                    <a:pPr algn="ctr"/>
                    <a:endParaRPr lang="en-GB" sz="900" dirty="0">
                      <a:solidFill>
                        <a:srgbClr val="84939E"/>
                      </a:solidFill>
                      <a:latin typeface="Arial" panose="020B0604020202020204" pitchFamily="34" charset="0"/>
                    </a:endParaRPr>
                  </a:p>
                  <a:p>
                    <a:pPr algn="ctr"/>
                    <a:r>
                      <a: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a:t>PH.D. Students In Pharma Institutes</a:t>
                    </a:r>
                  </a:p>
                </p:txBody>
              </p:sp>
              <p:sp>
                <p:nvSpPr>
                  <p:cNvPr id="188" name="Rectangle 187">
                    <a:extLst>
                      <a:ext uri="{FF2B5EF4-FFF2-40B4-BE49-F238E27FC236}">
                        <a16:creationId xmlns:a16="http://schemas.microsoft.com/office/drawing/2014/main" id="{774E0568-915F-4BCD-A3A9-AAACEFAD283B}"/>
                      </a:ext>
                    </a:extLst>
                  </p:cNvPr>
                  <p:cNvSpPr/>
                  <p:nvPr/>
                </p:nvSpPr>
                <p:spPr>
                  <a:xfrm>
                    <a:off x="-1797162" y="2204390"/>
                    <a:ext cx="1875600" cy="36000"/>
                  </a:xfrm>
                  <a:prstGeom prst="rect">
                    <a:avLst/>
                  </a:prstGeom>
                  <a:solidFill>
                    <a:srgbClr val="84939E"/>
                  </a:solidFill>
                  <a:ln>
                    <a:solidFill>
                      <a:srgbClr val="9900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</p:grpSp>
          </p:grp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91BA36DC-6517-4A15-8566-BE5A34CF1E66}"/>
                  </a:ext>
                </a:extLst>
              </p:cNvPr>
              <p:cNvSpPr/>
              <p:nvPr/>
            </p:nvSpPr>
            <p:spPr>
              <a:xfrm>
                <a:off x="2941120" y="6306009"/>
                <a:ext cx="5875200" cy="82563"/>
              </a:xfrm>
              <a:prstGeom prst="rect">
                <a:avLst/>
              </a:prstGeom>
              <a:solidFill>
                <a:srgbClr val="8493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7C5496BA-FEC8-4289-921D-8D9134FDC546}"/>
                  </a:ext>
                </a:extLst>
              </p:cNvPr>
              <p:cNvSpPr txBox="1"/>
              <p:nvPr/>
            </p:nvSpPr>
            <p:spPr>
              <a:xfrm>
                <a:off x="4519145" y="5937264"/>
                <a:ext cx="2826000" cy="276999"/>
              </a:xfrm>
              <a:prstGeom prst="rect">
                <a:avLst/>
              </a:prstGeom>
              <a:noFill/>
              <a:ln>
                <a:solidFill>
                  <a:srgbClr val="990033"/>
                </a:solidFill>
                <a:prstDash val="solid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RICH TALENT POOL</a:t>
                </a:r>
              </a:p>
            </p:txBody>
          </p:sp>
        </p:grpSp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0F00B361-9BBE-4DE3-B743-D55933DD151A}"/>
                </a:ext>
              </a:extLst>
            </p:cNvPr>
            <p:cNvGrpSpPr/>
            <p:nvPr/>
          </p:nvGrpSpPr>
          <p:grpSpPr>
            <a:xfrm>
              <a:off x="2924289" y="1654852"/>
              <a:ext cx="5886556" cy="2994117"/>
              <a:chOff x="2937211" y="1644147"/>
              <a:chExt cx="5875200" cy="2994117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F9865C45-673D-4AB1-86E3-4153C6D22DFC}"/>
                  </a:ext>
                </a:extLst>
              </p:cNvPr>
              <p:cNvGrpSpPr/>
              <p:nvPr/>
            </p:nvGrpSpPr>
            <p:grpSpPr>
              <a:xfrm>
                <a:off x="3362303" y="2600134"/>
                <a:ext cx="5102855" cy="1391927"/>
                <a:chOff x="3767006" y="1889301"/>
                <a:chExt cx="5102855" cy="1391927"/>
              </a:xfrm>
            </p:grpSpPr>
            <p:grpSp>
              <p:nvGrpSpPr>
                <p:cNvPr id="137" name="Group 136">
                  <a:extLst>
                    <a:ext uri="{FF2B5EF4-FFF2-40B4-BE49-F238E27FC236}">
                      <a16:creationId xmlns:a16="http://schemas.microsoft.com/office/drawing/2014/main" id="{0B917C64-BAC7-4C36-ADB0-34C5E794559D}"/>
                    </a:ext>
                  </a:extLst>
                </p:cNvPr>
                <p:cNvGrpSpPr/>
                <p:nvPr/>
              </p:nvGrpSpPr>
              <p:grpSpPr>
                <a:xfrm>
                  <a:off x="3767006" y="1889301"/>
                  <a:ext cx="792088" cy="1391927"/>
                  <a:chOff x="4578464" y="1939436"/>
                  <a:chExt cx="792088" cy="1391927"/>
                </a:xfrm>
              </p:grpSpPr>
              <p:grpSp>
                <p:nvGrpSpPr>
                  <p:cNvPr id="22" name="Group 21">
                    <a:extLst>
                      <a:ext uri="{FF2B5EF4-FFF2-40B4-BE49-F238E27FC236}">
                        <a16:creationId xmlns:a16="http://schemas.microsoft.com/office/drawing/2014/main" id="{0CB43FB0-7DD8-4D0D-BAF8-776DF2BE62BA}"/>
                      </a:ext>
                    </a:extLst>
                  </p:cNvPr>
                  <p:cNvGrpSpPr/>
                  <p:nvPr/>
                </p:nvGrpSpPr>
                <p:grpSpPr>
                  <a:xfrm>
                    <a:off x="4578464" y="1939436"/>
                    <a:ext cx="792088" cy="1391927"/>
                    <a:chOff x="9046740" y="1772817"/>
                    <a:chExt cx="1224136" cy="1512169"/>
                  </a:xfrm>
                </p:grpSpPr>
                <p:sp>
                  <p:nvSpPr>
                    <p:cNvPr id="23" name="Rounded Rectangle 81">
                      <a:extLst>
                        <a:ext uri="{FF2B5EF4-FFF2-40B4-BE49-F238E27FC236}">
                          <a16:creationId xmlns:a16="http://schemas.microsoft.com/office/drawing/2014/main" id="{8B130ADF-6413-49BF-998B-A33A191D95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46740" y="1772817"/>
                      <a:ext cx="1224136" cy="1512169"/>
                    </a:xfrm>
                    <a:prstGeom prst="round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 b="1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" name="Round Same Side Corner Rectangle 220">
                      <a:extLst>
                        <a:ext uri="{FF2B5EF4-FFF2-40B4-BE49-F238E27FC236}">
                          <a16:creationId xmlns:a16="http://schemas.microsoft.com/office/drawing/2014/main" id="{E47C7F5F-79DE-4FDF-BAAA-4D176D1A926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9046740" y="2544439"/>
                      <a:ext cx="1224136" cy="740543"/>
                    </a:xfrm>
                    <a:prstGeom prst="round2Same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 b="1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8B7DA3A-471C-43F7-B47C-810FD91CC113}"/>
                      </a:ext>
                    </a:extLst>
                  </p:cNvPr>
                  <p:cNvSpPr txBox="1"/>
                  <p:nvPr/>
                </p:nvSpPr>
                <p:spPr>
                  <a:xfrm>
                    <a:off x="4792739" y="2167416"/>
                    <a:ext cx="387826" cy="43088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9.2%</a:t>
                    </a:r>
                    <a:endParaRPr lang="en-IN" b="1" dirty="0">
                      <a:solidFill>
                        <a:srgbClr val="9900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E0E0EB25-8552-4865-B6F5-4DA1ADB7FE69}"/>
                      </a:ext>
                    </a:extLst>
                  </p:cNvPr>
                  <p:cNvSpPr txBox="1"/>
                  <p:nvPr/>
                </p:nvSpPr>
                <p:spPr>
                  <a:xfrm>
                    <a:off x="4659180" y="2785184"/>
                    <a:ext cx="654944" cy="46166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n-US"/>
                    </a:defPPr>
                    <a:lvl1pPr>
                      <a:defRPr sz="105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Arial" pitchFamily="34" charset="0"/>
                      </a:defRPr>
                    </a:lvl1pPr>
                  </a:lstStyle>
                  <a:p>
                    <a:pPr algn="ctr"/>
                    <a:r>
                      <a: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a:t>Acute Illness Drugs</a:t>
                    </a:r>
                    <a:endParaRPr lang="en-IN" sz="1000" b="1" dirty="0">
                      <a:solidFill>
                        <a:schemeClr val="tx1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FBDD5EAE-3A4D-4ABB-B7F5-3EF3583F0B28}"/>
                    </a:ext>
                  </a:extLst>
                </p:cNvPr>
                <p:cNvGrpSpPr/>
                <p:nvPr/>
              </p:nvGrpSpPr>
              <p:grpSpPr>
                <a:xfrm>
                  <a:off x="4844698" y="1889301"/>
                  <a:ext cx="792088" cy="1391927"/>
                  <a:chOff x="4578464" y="1939436"/>
                  <a:chExt cx="792088" cy="1391927"/>
                </a:xfrm>
              </p:grpSpPr>
              <p:grpSp>
                <p:nvGrpSpPr>
                  <p:cNvPr id="139" name="Group 138">
                    <a:extLst>
                      <a:ext uri="{FF2B5EF4-FFF2-40B4-BE49-F238E27FC236}">
                        <a16:creationId xmlns:a16="http://schemas.microsoft.com/office/drawing/2014/main" id="{B01BA555-2366-43B8-8F6F-CCCA6459438B}"/>
                      </a:ext>
                    </a:extLst>
                  </p:cNvPr>
                  <p:cNvGrpSpPr/>
                  <p:nvPr/>
                </p:nvGrpSpPr>
                <p:grpSpPr>
                  <a:xfrm>
                    <a:off x="4578464" y="1939436"/>
                    <a:ext cx="792088" cy="1391927"/>
                    <a:chOff x="9046740" y="1772817"/>
                    <a:chExt cx="1224136" cy="1512169"/>
                  </a:xfrm>
                </p:grpSpPr>
                <p:sp>
                  <p:nvSpPr>
                    <p:cNvPr id="142" name="Rounded Rectangle 81">
                      <a:extLst>
                        <a:ext uri="{FF2B5EF4-FFF2-40B4-BE49-F238E27FC236}">
                          <a16:creationId xmlns:a16="http://schemas.microsoft.com/office/drawing/2014/main" id="{E32C0F48-2348-4ADF-9D06-F12B43C4A6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46740" y="1772817"/>
                      <a:ext cx="1224136" cy="1512169"/>
                    </a:xfrm>
                    <a:prstGeom prst="round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 b="1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" name="Round Same Side Corner Rectangle 220">
                      <a:extLst>
                        <a:ext uri="{FF2B5EF4-FFF2-40B4-BE49-F238E27FC236}">
                          <a16:creationId xmlns:a16="http://schemas.microsoft.com/office/drawing/2014/main" id="{7457FC04-471C-4C81-B795-B4B02F3CEEA7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9046740" y="2544439"/>
                      <a:ext cx="1224136" cy="740543"/>
                    </a:xfrm>
                    <a:prstGeom prst="round2Same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 b="1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40" name="TextBox 139">
                    <a:extLst>
                      <a:ext uri="{FF2B5EF4-FFF2-40B4-BE49-F238E27FC236}">
                        <a16:creationId xmlns:a16="http://schemas.microsoft.com/office/drawing/2014/main" id="{C8C49694-F07A-48C4-8893-2DBCFE9CA074}"/>
                      </a:ext>
                    </a:extLst>
                  </p:cNvPr>
                  <p:cNvSpPr txBox="1"/>
                  <p:nvPr/>
                </p:nvSpPr>
                <p:spPr>
                  <a:xfrm>
                    <a:off x="4792739" y="2167416"/>
                    <a:ext cx="387826" cy="43088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9.3%</a:t>
                    </a:r>
                    <a:endParaRPr lang="en-IN" b="1" dirty="0">
                      <a:solidFill>
                        <a:srgbClr val="9900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1" name="TextBox 140">
                    <a:extLst>
                      <a:ext uri="{FF2B5EF4-FFF2-40B4-BE49-F238E27FC236}">
                        <a16:creationId xmlns:a16="http://schemas.microsoft.com/office/drawing/2014/main" id="{BF3EAA89-09BA-40C2-8E95-FEBA56A91E42}"/>
                      </a:ext>
                    </a:extLst>
                  </p:cNvPr>
                  <p:cNvSpPr txBox="1"/>
                  <p:nvPr/>
                </p:nvSpPr>
                <p:spPr>
                  <a:xfrm>
                    <a:off x="4659180" y="2785184"/>
                    <a:ext cx="654944" cy="46166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n-US"/>
                    </a:defPPr>
                    <a:lvl1pPr>
                      <a:defRPr sz="105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Arial" pitchFamily="34" charset="0"/>
                      </a:defRPr>
                    </a:lvl1pPr>
                  </a:lstStyle>
                  <a:p>
                    <a:pPr algn="ctr"/>
                    <a:r>
                      <a: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a:t>Global MNCs Drugs</a:t>
                    </a:r>
                    <a:endParaRPr lang="en-IN" sz="1000" b="1" dirty="0">
                      <a:solidFill>
                        <a:schemeClr val="tx1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4" name="Group 143">
                  <a:extLst>
                    <a:ext uri="{FF2B5EF4-FFF2-40B4-BE49-F238E27FC236}">
                      <a16:creationId xmlns:a16="http://schemas.microsoft.com/office/drawing/2014/main" id="{11FE679B-F6B1-4F23-95F9-E380C5D09963}"/>
                    </a:ext>
                  </a:extLst>
                </p:cNvPr>
                <p:cNvGrpSpPr/>
                <p:nvPr/>
              </p:nvGrpSpPr>
              <p:grpSpPr>
                <a:xfrm>
                  <a:off x="5922390" y="1889301"/>
                  <a:ext cx="792088" cy="1391927"/>
                  <a:chOff x="4578464" y="1939436"/>
                  <a:chExt cx="792088" cy="1391927"/>
                </a:xfrm>
              </p:grpSpPr>
              <p:grpSp>
                <p:nvGrpSpPr>
                  <p:cNvPr id="145" name="Group 144">
                    <a:extLst>
                      <a:ext uri="{FF2B5EF4-FFF2-40B4-BE49-F238E27FC236}">
                        <a16:creationId xmlns:a16="http://schemas.microsoft.com/office/drawing/2014/main" id="{050DA32D-5679-4D82-B3EB-D6C3EF8AB7BA}"/>
                      </a:ext>
                    </a:extLst>
                  </p:cNvPr>
                  <p:cNvGrpSpPr/>
                  <p:nvPr/>
                </p:nvGrpSpPr>
                <p:grpSpPr>
                  <a:xfrm>
                    <a:off x="4578464" y="1939436"/>
                    <a:ext cx="792088" cy="1391927"/>
                    <a:chOff x="9046740" y="1772817"/>
                    <a:chExt cx="1224136" cy="1512169"/>
                  </a:xfrm>
                </p:grpSpPr>
                <p:sp>
                  <p:nvSpPr>
                    <p:cNvPr id="148" name="Rounded Rectangle 81">
                      <a:extLst>
                        <a:ext uri="{FF2B5EF4-FFF2-40B4-BE49-F238E27FC236}">
                          <a16:creationId xmlns:a16="http://schemas.microsoft.com/office/drawing/2014/main" id="{E12F1048-3FC1-46BA-A304-C4BF721246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46740" y="1772817"/>
                      <a:ext cx="1224136" cy="1512169"/>
                    </a:xfrm>
                    <a:prstGeom prst="round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 b="1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9" name="Round Same Side Corner Rectangle 220">
                      <a:extLst>
                        <a:ext uri="{FF2B5EF4-FFF2-40B4-BE49-F238E27FC236}">
                          <a16:creationId xmlns:a16="http://schemas.microsoft.com/office/drawing/2014/main" id="{559A456C-4445-41F3-86BB-1FC02E44A5D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9046740" y="2544439"/>
                      <a:ext cx="1224136" cy="740543"/>
                    </a:xfrm>
                    <a:prstGeom prst="round2Same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 b="1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46" name="TextBox 145">
                    <a:extLst>
                      <a:ext uri="{FF2B5EF4-FFF2-40B4-BE49-F238E27FC236}">
                        <a16:creationId xmlns:a16="http://schemas.microsoft.com/office/drawing/2014/main" id="{EAB809E8-5957-4076-A3FE-3C0B444180DE}"/>
                      </a:ext>
                    </a:extLst>
                  </p:cNvPr>
                  <p:cNvSpPr txBox="1"/>
                  <p:nvPr/>
                </p:nvSpPr>
                <p:spPr>
                  <a:xfrm>
                    <a:off x="4792739" y="2167416"/>
                    <a:ext cx="387826" cy="43088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9.8%</a:t>
                    </a:r>
                    <a:endParaRPr lang="en-IN" b="1" dirty="0">
                      <a:solidFill>
                        <a:srgbClr val="9900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7" name="TextBox 146">
                    <a:extLst>
                      <a:ext uri="{FF2B5EF4-FFF2-40B4-BE49-F238E27FC236}">
                        <a16:creationId xmlns:a16="http://schemas.microsoft.com/office/drawing/2014/main" id="{132D3F0C-883B-4BC6-B1B7-5F6224E2E240}"/>
                      </a:ext>
                    </a:extLst>
                  </p:cNvPr>
                  <p:cNvSpPr txBox="1"/>
                  <p:nvPr/>
                </p:nvSpPr>
                <p:spPr>
                  <a:xfrm>
                    <a:off x="4659180" y="2785184"/>
                    <a:ext cx="654944" cy="153888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n-US"/>
                    </a:defPPr>
                    <a:lvl1pPr>
                      <a:defRPr sz="105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Arial" pitchFamily="34" charset="0"/>
                      </a:defRPr>
                    </a:lvl1pPr>
                  </a:lstStyle>
                  <a:p>
                    <a:pPr algn="ctr"/>
                    <a:r>
                      <a: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a:t>All Drugs</a:t>
                    </a:r>
                    <a:endParaRPr lang="en-IN" sz="1000" b="1" dirty="0">
                      <a:solidFill>
                        <a:schemeClr val="tx1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50" name="Group 149">
                  <a:extLst>
                    <a:ext uri="{FF2B5EF4-FFF2-40B4-BE49-F238E27FC236}">
                      <a16:creationId xmlns:a16="http://schemas.microsoft.com/office/drawing/2014/main" id="{435298D8-720A-4C1C-A818-98F34F49426D}"/>
                    </a:ext>
                  </a:extLst>
                </p:cNvPr>
                <p:cNvGrpSpPr/>
                <p:nvPr/>
              </p:nvGrpSpPr>
              <p:grpSpPr>
                <a:xfrm>
                  <a:off x="7000082" y="1889301"/>
                  <a:ext cx="792088" cy="1391927"/>
                  <a:chOff x="4578464" y="1939436"/>
                  <a:chExt cx="792088" cy="1391927"/>
                </a:xfrm>
              </p:grpSpPr>
              <p:grpSp>
                <p:nvGrpSpPr>
                  <p:cNvPr id="151" name="Group 150">
                    <a:extLst>
                      <a:ext uri="{FF2B5EF4-FFF2-40B4-BE49-F238E27FC236}">
                        <a16:creationId xmlns:a16="http://schemas.microsoft.com/office/drawing/2014/main" id="{890BD8FA-C0E8-48AF-8210-26B5BA960E47}"/>
                      </a:ext>
                    </a:extLst>
                  </p:cNvPr>
                  <p:cNvGrpSpPr/>
                  <p:nvPr/>
                </p:nvGrpSpPr>
                <p:grpSpPr>
                  <a:xfrm>
                    <a:off x="4578464" y="1939436"/>
                    <a:ext cx="792088" cy="1391927"/>
                    <a:chOff x="9046740" y="1772817"/>
                    <a:chExt cx="1224136" cy="1512169"/>
                  </a:xfrm>
                </p:grpSpPr>
                <p:sp>
                  <p:nvSpPr>
                    <p:cNvPr id="154" name="Rounded Rectangle 81">
                      <a:extLst>
                        <a:ext uri="{FF2B5EF4-FFF2-40B4-BE49-F238E27FC236}">
                          <a16:creationId xmlns:a16="http://schemas.microsoft.com/office/drawing/2014/main" id="{0CF0F1FD-9ED9-4C63-8CFA-40866AB673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46740" y="1772817"/>
                      <a:ext cx="1224136" cy="1512169"/>
                    </a:xfrm>
                    <a:prstGeom prst="round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 b="1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55" name="Round Same Side Corner Rectangle 220">
                      <a:extLst>
                        <a:ext uri="{FF2B5EF4-FFF2-40B4-BE49-F238E27FC236}">
                          <a16:creationId xmlns:a16="http://schemas.microsoft.com/office/drawing/2014/main" id="{04DD4824-E3B3-4FBC-A2E8-F5A0EE0FA72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9046740" y="2544439"/>
                      <a:ext cx="1224136" cy="740543"/>
                    </a:xfrm>
                    <a:prstGeom prst="round2Same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 b="1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52" name="TextBox 151">
                    <a:extLst>
                      <a:ext uri="{FF2B5EF4-FFF2-40B4-BE49-F238E27FC236}">
                        <a16:creationId xmlns:a16="http://schemas.microsoft.com/office/drawing/2014/main" id="{9E78C871-850A-408D-857F-9145DE6B29CB}"/>
                      </a:ext>
                    </a:extLst>
                  </p:cNvPr>
                  <p:cNvSpPr txBox="1"/>
                  <p:nvPr/>
                </p:nvSpPr>
                <p:spPr>
                  <a:xfrm>
                    <a:off x="4792739" y="2167507"/>
                    <a:ext cx="387826" cy="43088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11.7%</a:t>
                    </a:r>
                    <a:endParaRPr lang="en-IN" sz="1400" b="1" dirty="0">
                      <a:solidFill>
                        <a:srgbClr val="9900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3" name="TextBox 152">
                    <a:extLst>
                      <a:ext uri="{FF2B5EF4-FFF2-40B4-BE49-F238E27FC236}">
                        <a16:creationId xmlns:a16="http://schemas.microsoft.com/office/drawing/2014/main" id="{BC672A36-84C4-4B50-BC7B-37C409547E93}"/>
                      </a:ext>
                    </a:extLst>
                  </p:cNvPr>
                  <p:cNvSpPr txBox="1"/>
                  <p:nvPr/>
                </p:nvSpPr>
                <p:spPr>
                  <a:xfrm>
                    <a:off x="4659180" y="2785184"/>
                    <a:ext cx="654944" cy="46166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n-US"/>
                    </a:defPPr>
                    <a:lvl1pPr>
                      <a:defRPr sz="105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Arial" pitchFamily="34" charset="0"/>
                      </a:defRPr>
                    </a:lvl1pPr>
                  </a:lstStyle>
                  <a:p>
                    <a:pPr algn="ctr"/>
                    <a:r>
                      <a: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a:t>Cardiac Care Drugs</a:t>
                    </a:r>
                    <a:endParaRPr lang="en-IN" sz="1000" b="1" dirty="0">
                      <a:solidFill>
                        <a:schemeClr val="tx1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56" name="Group 155">
                  <a:extLst>
                    <a:ext uri="{FF2B5EF4-FFF2-40B4-BE49-F238E27FC236}">
                      <a16:creationId xmlns:a16="http://schemas.microsoft.com/office/drawing/2014/main" id="{5BFAECFE-7E87-427F-9762-5101D8C56B90}"/>
                    </a:ext>
                  </a:extLst>
                </p:cNvPr>
                <p:cNvGrpSpPr/>
                <p:nvPr/>
              </p:nvGrpSpPr>
              <p:grpSpPr>
                <a:xfrm>
                  <a:off x="8077773" y="1889301"/>
                  <a:ext cx="792088" cy="1391927"/>
                  <a:chOff x="4578464" y="1939436"/>
                  <a:chExt cx="792088" cy="1391927"/>
                </a:xfrm>
              </p:grpSpPr>
              <p:grpSp>
                <p:nvGrpSpPr>
                  <p:cNvPr id="157" name="Group 156">
                    <a:extLst>
                      <a:ext uri="{FF2B5EF4-FFF2-40B4-BE49-F238E27FC236}">
                        <a16:creationId xmlns:a16="http://schemas.microsoft.com/office/drawing/2014/main" id="{938A0885-FA78-4091-8D34-4086B204CAB7}"/>
                      </a:ext>
                    </a:extLst>
                  </p:cNvPr>
                  <p:cNvGrpSpPr/>
                  <p:nvPr/>
                </p:nvGrpSpPr>
                <p:grpSpPr>
                  <a:xfrm>
                    <a:off x="4578464" y="1939436"/>
                    <a:ext cx="792088" cy="1391927"/>
                    <a:chOff x="9046740" y="1772817"/>
                    <a:chExt cx="1224136" cy="1512169"/>
                  </a:xfrm>
                </p:grpSpPr>
                <p:sp>
                  <p:nvSpPr>
                    <p:cNvPr id="160" name="Rounded Rectangle 81">
                      <a:extLst>
                        <a:ext uri="{FF2B5EF4-FFF2-40B4-BE49-F238E27FC236}">
                          <a16:creationId xmlns:a16="http://schemas.microsoft.com/office/drawing/2014/main" id="{DF4C6D85-A9D1-47A8-BCDF-52FF586C92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46740" y="1772817"/>
                      <a:ext cx="1224136" cy="1512169"/>
                    </a:xfrm>
                    <a:prstGeom prst="roundRect">
                      <a:avLst/>
                    </a:prstGeom>
                    <a:solidFill>
                      <a:schemeClr val="accent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 b="1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1" name="Round Same Side Corner Rectangle 220">
                      <a:extLst>
                        <a:ext uri="{FF2B5EF4-FFF2-40B4-BE49-F238E27FC236}">
                          <a16:creationId xmlns:a16="http://schemas.microsoft.com/office/drawing/2014/main" id="{D959CE4C-913F-4239-9FB4-EBD4A6F2099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9046740" y="2544439"/>
                      <a:ext cx="1224136" cy="740543"/>
                    </a:xfrm>
                    <a:prstGeom prst="round2Same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200" b="1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58" name="TextBox 157">
                    <a:extLst>
                      <a:ext uri="{FF2B5EF4-FFF2-40B4-BE49-F238E27FC236}">
                        <a16:creationId xmlns:a16="http://schemas.microsoft.com/office/drawing/2014/main" id="{5685DFE9-245B-404C-870F-FCF8572E4F97}"/>
                      </a:ext>
                    </a:extLst>
                  </p:cNvPr>
                  <p:cNvSpPr txBox="1"/>
                  <p:nvPr/>
                </p:nvSpPr>
                <p:spPr>
                  <a:xfrm>
                    <a:off x="4780595" y="2202774"/>
                    <a:ext cx="387826" cy="40011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GB" sz="1400" b="1" dirty="0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12.6</a:t>
                    </a:r>
                    <a:r>
                      <a:rPr lang="en-GB" sz="1200" b="1" dirty="0">
                        <a:solidFill>
                          <a:srgbClr val="9900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IN" sz="1200" b="1" dirty="0">
                      <a:solidFill>
                        <a:srgbClr val="990033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9" name="TextBox 158">
                    <a:extLst>
                      <a:ext uri="{FF2B5EF4-FFF2-40B4-BE49-F238E27FC236}">
                        <a16:creationId xmlns:a16="http://schemas.microsoft.com/office/drawing/2014/main" id="{596C8756-6DAF-4FEA-929C-25D88C21161D}"/>
                      </a:ext>
                    </a:extLst>
                  </p:cNvPr>
                  <p:cNvSpPr txBox="1"/>
                  <p:nvPr/>
                </p:nvSpPr>
                <p:spPr>
                  <a:xfrm>
                    <a:off x="4659180" y="2785184"/>
                    <a:ext cx="654944" cy="46166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n-US"/>
                    </a:defPPr>
                    <a:lvl1pPr>
                      <a:defRPr sz="105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Arial" pitchFamily="34" charset="0"/>
                      </a:defRPr>
                    </a:lvl1pPr>
                  </a:lstStyle>
                  <a:p>
                    <a:pPr algn="ctr"/>
                    <a:r>
                      <a: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a:t>Anti-Diabetic Drugs</a:t>
                    </a:r>
                    <a:endParaRPr lang="en-IN" sz="1000" b="1" dirty="0">
                      <a:solidFill>
                        <a:schemeClr val="tx1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49FF7B5F-B0F6-43FB-978E-05C454AA4A8F}"/>
                  </a:ext>
                </a:extLst>
              </p:cNvPr>
              <p:cNvGrpSpPr/>
              <p:nvPr/>
            </p:nvGrpSpPr>
            <p:grpSpPr>
              <a:xfrm>
                <a:off x="4251530" y="1644147"/>
                <a:ext cx="3515862" cy="707886"/>
                <a:chOff x="5064113" y="3923579"/>
                <a:chExt cx="2110699" cy="707886"/>
              </a:xfrm>
            </p:grpSpPr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A83CCA3C-3711-48DC-96E2-158ED8944A60}"/>
                    </a:ext>
                  </a:extLst>
                </p:cNvPr>
                <p:cNvSpPr txBox="1"/>
                <p:nvPr/>
              </p:nvSpPr>
              <p:spPr>
                <a:xfrm>
                  <a:off x="5064113" y="3923579"/>
                  <a:ext cx="2110699" cy="70788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solid"/>
                </a:ln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>
                    <a:defRPr sz="12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defRPr>
                  </a:lvl1pPr>
                </a:lstStyle>
                <a:p>
                  <a:pPr algn="ctr"/>
                  <a:r>
                    <a:rPr lang="en-GB" sz="2000" dirty="0">
                      <a:solidFill>
                        <a:srgbClr val="990033"/>
                      </a:solidFill>
                      <a:latin typeface="Arial" panose="020B0604020202020204" pitchFamily="34" charset="0"/>
                    </a:rPr>
                    <a:t>CHF 19 </a:t>
                  </a:r>
                  <a:r>
                    <a:rPr lang="en-GB" sz="1800" dirty="0">
                      <a:solidFill>
                        <a:srgbClr val="990033"/>
                      </a:solidFill>
                      <a:latin typeface="Arial" panose="020B0604020202020204" pitchFamily="34" charset="0"/>
                    </a:rPr>
                    <a:t>BILLION</a:t>
                  </a:r>
                </a:p>
                <a:p>
                  <a:pPr algn="ctr"/>
                  <a:endParaRPr lang="en-GB" dirty="0">
                    <a:solidFill>
                      <a:srgbClr val="84939E"/>
                    </a:solidFill>
                    <a:latin typeface="Arial" panose="020B0604020202020204" pitchFamily="34" charset="0"/>
                  </a:endParaRPr>
                </a:p>
                <a:p>
                  <a:pPr algn="ctr"/>
                  <a:r>
                    <a:rPr lang="en-GB" sz="14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Total sales of medicine in India in 2019</a:t>
                  </a:r>
                  <a:endParaRPr lang="en-IN" sz="1400" dirty="0">
                    <a:solidFill>
                      <a:schemeClr val="tx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76CA4670-C8F0-4CAC-9380-11F7136A4B83}"/>
                    </a:ext>
                  </a:extLst>
                </p:cNvPr>
                <p:cNvSpPr/>
                <p:nvPr/>
              </p:nvSpPr>
              <p:spPr>
                <a:xfrm>
                  <a:off x="5177050" y="4279070"/>
                  <a:ext cx="1875600" cy="36000"/>
                </a:xfrm>
                <a:prstGeom prst="rect">
                  <a:avLst/>
                </a:prstGeom>
                <a:solidFill>
                  <a:srgbClr val="84939E"/>
                </a:solidFill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B2375A83-0417-4176-8DE7-F3942F9AE617}"/>
                  </a:ext>
                </a:extLst>
              </p:cNvPr>
              <p:cNvSpPr/>
              <p:nvPr/>
            </p:nvSpPr>
            <p:spPr>
              <a:xfrm>
                <a:off x="2937211" y="4555701"/>
                <a:ext cx="5875200" cy="82563"/>
              </a:xfrm>
              <a:prstGeom prst="rect">
                <a:avLst/>
              </a:prstGeom>
              <a:solidFill>
                <a:srgbClr val="8493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F93CBF80-A5A4-421D-BE1B-DDC25BB5E678}"/>
                  </a:ext>
                </a:extLst>
              </p:cNvPr>
              <p:cNvSpPr txBox="1"/>
              <p:nvPr/>
            </p:nvSpPr>
            <p:spPr>
              <a:xfrm>
                <a:off x="4191639" y="4083772"/>
                <a:ext cx="3612516" cy="430887"/>
              </a:xfrm>
              <a:prstGeom prst="rect">
                <a:avLst/>
              </a:prstGeom>
              <a:noFill/>
              <a:ln>
                <a:solidFill>
                  <a:srgbClr val="990033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defRPr sz="1200" b="1" i="0" u="none" strike="noStrike" kern="1200" spc="0" baseline="0">
                    <a:solidFill>
                      <a:srgbClr val="990033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MEDICINE SALES GROWTH – INDIA</a:t>
                </a:r>
              </a:p>
              <a:p>
                <a:pPr algn="ctr">
                  <a:defRPr sz="1200" b="1" i="0" u="none" strike="noStrike" kern="1200" spc="0" baseline="0">
                    <a:solidFill>
                      <a:srgbClr val="990033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2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(2019, Y-O-Y)</a:t>
                </a:r>
              </a:p>
            </p:txBody>
          </p:sp>
        </p:grp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6DAAAF0-9E07-4015-89F1-10569262FB29}"/>
                </a:ext>
              </a:extLst>
            </p:cNvPr>
            <p:cNvCxnSpPr>
              <a:cxnSpLocks/>
            </p:cNvCxnSpPr>
            <p:nvPr/>
          </p:nvCxnSpPr>
          <p:spPr>
            <a:xfrm>
              <a:off x="9481464" y="2010343"/>
              <a:ext cx="1879225" cy="0"/>
            </a:xfrm>
            <a:prstGeom prst="line">
              <a:avLst/>
            </a:prstGeom>
            <a:ln w="9525">
              <a:solidFill>
                <a:srgbClr val="99003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770F0DE5-86A7-409E-BD04-28DADE38CDCF}"/>
              </a:ext>
            </a:extLst>
          </p:cNvPr>
          <p:cNvSpPr txBox="1"/>
          <p:nvPr/>
        </p:nvSpPr>
        <p:spPr>
          <a:xfrm>
            <a:off x="-29267" y="6565696"/>
            <a:ext cx="113529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Sources: CLSA, Ayushman Bharat Initiative, Press Information Bureau, ASSOCHAM, Invest India, AIOCD-AWACS, All India Survey on Higher Education 2017-18, India Skills Report 2020 </a:t>
            </a:r>
          </a:p>
        </p:txBody>
      </p:sp>
      <p:sp>
        <p:nvSpPr>
          <p:cNvPr id="84" name="Title 1">
            <a:extLst>
              <a:ext uri="{FF2B5EF4-FFF2-40B4-BE49-F238E27FC236}">
                <a16:creationId xmlns:a16="http://schemas.microsoft.com/office/drawing/2014/main" id="{6E9ED720-5633-4DC1-BE31-37B0957DE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117" y="1018861"/>
            <a:ext cx="10515600" cy="568235"/>
          </a:xfrm>
        </p:spPr>
        <p:txBody>
          <a:bodyPr>
            <a:noAutofit/>
          </a:bodyPr>
          <a:lstStyle/>
          <a:p>
            <a:pPr algn="ctr"/>
            <a:r>
              <a:rPr lang="en-IN" sz="36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Pharmaceuticals: Growth Drivers</a:t>
            </a:r>
          </a:p>
        </p:txBody>
      </p:sp>
    </p:spTree>
    <p:extLst>
      <p:ext uri="{BB962C8B-B14F-4D97-AF65-F5344CB8AC3E}">
        <p14:creationId xmlns:p14="http://schemas.microsoft.com/office/powerpoint/2010/main" val="314525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06DC589-8C93-45F2-8DDE-E0D74043B814}"/>
              </a:ext>
            </a:extLst>
          </p:cNvPr>
          <p:cNvGrpSpPr/>
          <p:nvPr/>
        </p:nvGrpSpPr>
        <p:grpSpPr>
          <a:xfrm>
            <a:off x="805373" y="1772193"/>
            <a:ext cx="10534278" cy="4337202"/>
            <a:chOff x="805373" y="1772193"/>
            <a:chExt cx="10534278" cy="433720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A7BD176-F51E-470E-9544-68CA057843C6}"/>
                </a:ext>
              </a:extLst>
            </p:cNvPr>
            <p:cNvSpPr txBox="1"/>
            <p:nvPr/>
          </p:nvSpPr>
          <p:spPr>
            <a:xfrm>
              <a:off x="805373" y="3477905"/>
              <a:ext cx="2019599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CHF243.5 million fund created to fuel innovation by Government of India and World Bank</a:t>
              </a:r>
            </a:p>
            <a:p>
              <a:pPr algn="just"/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Biopharma start-ups researching in the field of vaccines, bio-therapeutics, and medical devices will be key beneficiaries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1FC433C-2CCE-4168-8E87-EB26DBD07924}"/>
                </a:ext>
              </a:extLst>
            </p:cNvPr>
            <p:cNvSpPr/>
            <p:nvPr/>
          </p:nvSpPr>
          <p:spPr>
            <a:xfrm>
              <a:off x="811074" y="2789953"/>
              <a:ext cx="2019600" cy="504000"/>
            </a:xfrm>
            <a:prstGeom prst="rect">
              <a:avLst/>
            </a:prstGeom>
            <a:solidFill>
              <a:srgbClr val="990033"/>
            </a:solidFill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Innovation Accelerator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71C4FAF-4682-41ED-8467-E3497FF68258}"/>
                </a:ext>
              </a:extLst>
            </p:cNvPr>
            <p:cNvSpPr/>
            <p:nvPr/>
          </p:nvSpPr>
          <p:spPr>
            <a:xfrm>
              <a:off x="3647673" y="2789953"/>
              <a:ext cx="2019327" cy="504000"/>
            </a:xfrm>
            <a:prstGeom prst="rect">
              <a:avLst/>
            </a:prstGeom>
            <a:solidFill>
              <a:srgbClr val="990033"/>
            </a:solidFill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New Drugs and Clinical Trial Rules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CE521EF-00D6-49FF-9E6B-BF67384E2BE8}"/>
                </a:ext>
              </a:extLst>
            </p:cNvPr>
            <p:cNvSpPr/>
            <p:nvPr/>
          </p:nvSpPr>
          <p:spPr>
            <a:xfrm>
              <a:off x="6483999" y="2789953"/>
              <a:ext cx="2019327" cy="504000"/>
            </a:xfrm>
            <a:prstGeom prst="rect">
              <a:avLst/>
            </a:prstGeom>
            <a:solidFill>
              <a:srgbClr val="990033"/>
            </a:solidFill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Patent System Revamp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94B6515-FA03-4ACF-AA4C-F82846380052}"/>
                </a:ext>
              </a:extLst>
            </p:cNvPr>
            <p:cNvSpPr/>
            <p:nvPr/>
          </p:nvSpPr>
          <p:spPr>
            <a:xfrm>
              <a:off x="9320324" y="2789953"/>
              <a:ext cx="2019327" cy="504000"/>
            </a:xfrm>
            <a:prstGeom prst="rect">
              <a:avLst/>
            </a:prstGeom>
            <a:solidFill>
              <a:srgbClr val="990033"/>
            </a:solidFill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Price Control Exemption</a:t>
              </a:r>
            </a:p>
          </p:txBody>
        </p:sp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77467705-7E98-41BE-B470-74C0E6B59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3454" y="1772543"/>
              <a:ext cx="763438" cy="763438"/>
            </a:xfrm>
            <a:prstGeom prst="rect">
              <a:avLst/>
            </a:prstGeom>
          </p:spPr>
        </p:pic>
        <p:pic>
          <p:nvPicPr>
            <p:cNvPr id="9" name="Picture 8" descr="A close up of a logo&#10;&#10;Description automatically generated">
              <a:extLst>
                <a:ext uri="{FF2B5EF4-FFF2-40B4-BE49-F238E27FC236}">
                  <a16:creationId xmlns:a16="http://schemas.microsoft.com/office/drawing/2014/main" id="{6500DE7C-0055-4C05-94D4-8A0AD59B26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0276" y="1810110"/>
              <a:ext cx="777177" cy="777177"/>
            </a:xfrm>
            <a:prstGeom prst="rect">
              <a:avLst/>
            </a:prstGeom>
          </p:spPr>
        </p:pic>
        <p:pic>
          <p:nvPicPr>
            <p:cNvPr id="23" name="Picture 22" descr="A close up of a logo&#10;&#10;Description automatically generated">
              <a:extLst>
                <a:ext uri="{FF2B5EF4-FFF2-40B4-BE49-F238E27FC236}">
                  <a16:creationId xmlns:a16="http://schemas.microsoft.com/office/drawing/2014/main" id="{A399D150-A8A9-4DAA-BEE6-F56C9F76B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0837" y="1841598"/>
              <a:ext cx="777177" cy="777177"/>
            </a:xfrm>
            <a:prstGeom prst="rect">
              <a:avLst/>
            </a:prstGeom>
          </p:spPr>
        </p:pic>
        <p:pic>
          <p:nvPicPr>
            <p:cNvPr id="25" name="Picture 24" descr="A close up of a logo&#10;&#10;Description automatically generated">
              <a:extLst>
                <a:ext uri="{FF2B5EF4-FFF2-40B4-BE49-F238E27FC236}">
                  <a16:creationId xmlns:a16="http://schemas.microsoft.com/office/drawing/2014/main" id="{5FA9EF2E-3773-48AD-9E67-48674A03E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1398" y="1772193"/>
              <a:ext cx="777177" cy="777177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7D3EC66-3065-4053-BA09-38840B9AA79C}"/>
                </a:ext>
              </a:extLst>
            </p:cNvPr>
            <p:cNvSpPr txBox="1"/>
            <p:nvPr/>
          </p:nvSpPr>
          <p:spPr>
            <a:xfrm>
              <a:off x="3647536" y="3477905"/>
              <a:ext cx="201959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71450" indent="-171450" algn="just">
                <a:buFont typeface="Arial" panose="020B0604020202020204" pitchFamily="34" charset="0"/>
                <a:buChar char="•"/>
                <a:defRPr sz="1200">
                  <a:solidFill>
                    <a:srgbClr val="990033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en-IN" dirty="0">
                  <a:solidFill>
                    <a:schemeClr val="tx1"/>
                  </a:solidFill>
                </a:rPr>
                <a:t>Approval time for drugs developed and </a:t>
              </a:r>
              <a:r>
                <a:rPr lang="en-IN" i="1" dirty="0">
                  <a:solidFill>
                    <a:schemeClr val="tx1"/>
                  </a:solidFill>
                </a:rPr>
                <a:t>proposed to be manufactured in India</a:t>
              </a:r>
              <a:r>
                <a:rPr lang="en-IN" dirty="0">
                  <a:solidFill>
                    <a:schemeClr val="tx1"/>
                  </a:solidFill>
                </a:rPr>
                <a:t> brought down to 30 days</a:t>
              </a:r>
            </a:p>
            <a:p>
              <a:endParaRPr lang="en-IN" dirty="0">
                <a:solidFill>
                  <a:schemeClr val="tx1"/>
                </a:solidFill>
              </a:endParaRPr>
            </a:p>
            <a:p>
              <a:r>
                <a:rPr lang="en-IN" dirty="0">
                  <a:solidFill>
                    <a:schemeClr val="tx1"/>
                  </a:solidFill>
                </a:rPr>
                <a:t>Approval time capped at 90 days for drugs developed outside India</a:t>
              </a:r>
            </a:p>
            <a:p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BB1B3C1-0C63-4053-AF85-11E44048C964}"/>
                </a:ext>
              </a:extLst>
            </p:cNvPr>
            <p:cNvSpPr txBox="1"/>
            <p:nvPr/>
          </p:nvSpPr>
          <p:spPr>
            <a:xfrm>
              <a:off x="6483727" y="3477905"/>
              <a:ext cx="2019599" cy="2631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71450" indent="-171450" algn="just">
                <a:buFont typeface="Arial" panose="020B0604020202020204" pitchFamily="34" charset="0"/>
                <a:buChar char="•"/>
                <a:defRPr sz="1200">
                  <a:solidFill>
                    <a:srgbClr val="990033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en-IN" sz="1100" dirty="0">
                  <a:solidFill>
                    <a:schemeClr val="tx1"/>
                  </a:solidFill>
                </a:rPr>
                <a:t>Time set by </a:t>
              </a:r>
              <a:r>
                <a:rPr lang="en-IN" sz="1100" dirty="0" err="1">
                  <a:solidFill>
                    <a:schemeClr val="tx1"/>
                  </a:solidFill>
                </a:rPr>
                <a:t>GoI</a:t>
              </a:r>
              <a:r>
                <a:rPr lang="en-IN" sz="1100" dirty="0">
                  <a:solidFill>
                    <a:schemeClr val="tx1"/>
                  </a:solidFill>
                </a:rPr>
                <a:t> to complete patent examinations is 18 months and is expected to be under six months by 2024</a:t>
              </a:r>
            </a:p>
            <a:p>
              <a:endParaRPr lang="en-IN" sz="1100" dirty="0">
                <a:solidFill>
                  <a:schemeClr val="tx1"/>
                </a:solidFill>
              </a:endParaRPr>
            </a:p>
            <a:p>
              <a:r>
                <a:rPr lang="en-IN" sz="1100" dirty="0">
                  <a:solidFill>
                    <a:schemeClr val="tx1"/>
                  </a:solidFill>
                </a:rPr>
                <a:t>In 2018-19, 85,400 patent applications examined in India which was a 5-fold increase from 2015-16</a:t>
              </a:r>
            </a:p>
            <a:p>
              <a:endParaRPr lang="en-IN" sz="1100" dirty="0">
                <a:solidFill>
                  <a:schemeClr val="tx1"/>
                </a:solidFill>
              </a:endParaRPr>
            </a:p>
            <a:p>
              <a:r>
                <a:rPr lang="en-IN" sz="1100" dirty="0">
                  <a:solidFill>
                    <a:schemeClr val="tx1"/>
                  </a:solidFill>
                </a:rPr>
                <a:t>Start-ups are required to pay only one-fifth of charges to file a patent in India since 2016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4BD62C6-867F-4855-8452-F99BB4FB8A62}"/>
                </a:ext>
              </a:extLst>
            </p:cNvPr>
            <p:cNvSpPr txBox="1"/>
            <p:nvPr/>
          </p:nvSpPr>
          <p:spPr>
            <a:xfrm>
              <a:off x="9320052" y="3477905"/>
              <a:ext cx="201959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71450" indent="-171450" algn="just">
                <a:buFont typeface="Arial" panose="020B0604020202020204" pitchFamily="34" charset="0"/>
                <a:buChar char="•"/>
                <a:defRPr sz="1000">
                  <a:solidFill>
                    <a:srgbClr val="84939E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en-IN" sz="1200" dirty="0">
                  <a:solidFill>
                    <a:schemeClr val="tx1"/>
                  </a:solidFill>
                </a:rPr>
                <a:t>New patented drugs are exempted from price control for a period of 5 years </a:t>
              </a:r>
              <a:r>
                <a:rPr lang="en-IN" sz="1200" i="1" dirty="0">
                  <a:solidFill>
                    <a:schemeClr val="tx1"/>
                  </a:solidFill>
                </a:rPr>
                <a:t>starting from the date of commercial marketing of the drug </a:t>
              </a:r>
              <a:r>
                <a:rPr lang="en-IN" sz="1200" dirty="0">
                  <a:solidFill>
                    <a:schemeClr val="tx1"/>
                  </a:solidFill>
                </a:rPr>
                <a:t>by manufacturer in India</a:t>
              </a:r>
            </a:p>
            <a:p>
              <a:endParaRPr lang="en-IN" sz="1200" dirty="0">
                <a:solidFill>
                  <a:schemeClr val="tx1"/>
                </a:solidFill>
              </a:endParaRPr>
            </a:p>
            <a:p>
              <a:r>
                <a:rPr lang="en-IN" sz="1200" dirty="0">
                  <a:solidFill>
                    <a:schemeClr val="tx1"/>
                  </a:solidFill>
                </a:rPr>
                <a:t>Amendment expected to spur R&amp;D especially in ‘Orphan drugs’</a:t>
              </a:r>
            </a:p>
          </p:txBody>
        </p:sp>
      </p:grpSp>
      <p:sp>
        <p:nvSpPr>
          <p:cNvPr id="37" name="Title 1">
            <a:extLst>
              <a:ext uri="{FF2B5EF4-FFF2-40B4-BE49-F238E27FC236}">
                <a16:creationId xmlns:a16="http://schemas.microsoft.com/office/drawing/2014/main" id="{B2C1AA8A-9962-467D-8536-D05DE8BAE16C}"/>
              </a:ext>
            </a:extLst>
          </p:cNvPr>
          <p:cNvSpPr txBox="1">
            <a:spLocks/>
          </p:cNvSpPr>
          <p:nvPr/>
        </p:nvSpPr>
        <p:spPr>
          <a:xfrm>
            <a:off x="808117" y="1046996"/>
            <a:ext cx="10515600" cy="568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6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Evolving Regulatory Landscape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A10418-3F74-4945-ADF9-DB2ABE1266B5}"/>
              </a:ext>
            </a:extLst>
          </p:cNvPr>
          <p:cNvSpPr txBox="1"/>
          <p:nvPr/>
        </p:nvSpPr>
        <p:spPr>
          <a:xfrm>
            <a:off x="-29267" y="6565696"/>
            <a:ext cx="113529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Sources: DPIIT Government of India (</a:t>
            </a:r>
            <a:r>
              <a:rPr lang="en-IN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GoI</a:t>
            </a:r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), CDSCO, Department of Pharmaceuticals </a:t>
            </a:r>
            <a:r>
              <a:rPr lang="en-IN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GoI</a:t>
            </a:r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, ASSOCHAM, IQVIA, CLSA, Economic Times</a:t>
            </a:r>
          </a:p>
        </p:txBody>
      </p:sp>
    </p:spTree>
    <p:extLst>
      <p:ext uri="{BB962C8B-B14F-4D97-AF65-F5344CB8AC3E}">
        <p14:creationId xmlns:p14="http://schemas.microsoft.com/office/powerpoint/2010/main" val="401263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E981BF7-5B74-48AD-B1E0-FB8867F8252D}"/>
              </a:ext>
            </a:extLst>
          </p:cNvPr>
          <p:cNvSpPr txBox="1">
            <a:spLocks/>
          </p:cNvSpPr>
          <p:nvPr/>
        </p:nvSpPr>
        <p:spPr>
          <a:xfrm>
            <a:off x="808117" y="1046996"/>
            <a:ext cx="10515600" cy="568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6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in Indian Pharmaceuticals: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155032-C4E7-454C-B50A-B0FCE993DFFF}"/>
              </a:ext>
            </a:extLst>
          </p:cNvPr>
          <p:cNvSpPr txBox="1"/>
          <p:nvPr/>
        </p:nvSpPr>
        <p:spPr>
          <a:xfrm>
            <a:off x="-29267" y="6565696"/>
            <a:ext cx="113529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Sources: Indian Pharmaceutical Alliance, McKinsey &amp; Co, Department of Commerce </a:t>
            </a:r>
            <a:r>
              <a:rPr lang="en-IN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GoI</a:t>
            </a:r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, ICRA, Economic Times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A94AB3C-CB43-4AC4-82C5-1415312592C4}"/>
              </a:ext>
            </a:extLst>
          </p:cNvPr>
          <p:cNvGrpSpPr/>
          <p:nvPr/>
        </p:nvGrpSpPr>
        <p:grpSpPr>
          <a:xfrm>
            <a:off x="1607083" y="1625955"/>
            <a:ext cx="8888041" cy="4939741"/>
            <a:chOff x="179513" y="1373308"/>
            <a:chExt cx="8888041" cy="4939741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40DEB4B-B296-4B0E-9872-E7D68DC195EB}"/>
                </a:ext>
              </a:extLst>
            </p:cNvPr>
            <p:cNvGrpSpPr/>
            <p:nvPr/>
          </p:nvGrpSpPr>
          <p:grpSpPr>
            <a:xfrm>
              <a:off x="2741882" y="1373308"/>
              <a:ext cx="3957509" cy="4939741"/>
              <a:chOff x="2704990" y="1364344"/>
              <a:chExt cx="3957509" cy="4939741"/>
            </a:xfrm>
          </p:grpSpPr>
          <p:sp>
            <p:nvSpPr>
              <p:cNvPr id="52" name="Shape 5985">
                <a:extLst>
                  <a:ext uri="{FF2B5EF4-FFF2-40B4-BE49-F238E27FC236}">
                    <a16:creationId xmlns:a16="http://schemas.microsoft.com/office/drawing/2014/main" id="{111B1994-F315-48C5-957B-2DA6C4D11CDC}"/>
                  </a:ext>
                </a:extLst>
              </p:cNvPr>
              <p:cNvSpPr/>
              <p:nvPr/>
            </p:nvSpPr>
            <p:spPr>
              <a:xfrm>
                <a:off x="4542496" y="1364344"/>
                <a:ext cx="220212" cy="49397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529"/>
                    </a:moveTo>
                    <a:cubicBezTo>
                      <a:pt x="0" y="21529"/>
                      <a:pt x="4891" y="21600"/>
                      <a:pt x="11411" y="21600"/>
                    </a:cubicBezTo>
                    <a:cubicBezTo>
                      <a:pt x="17525" y="21600"/>
                      <a:pt x="21600" y="21529"/>
                      <a:pt x="21600" y="21529"/>
                    </a:cubicBezTo>
                    <a:cubicBezTo>
                      <a:pt x="21600" y="143"/>
                      <a:pt x="21600" y="143"/>
                      <a:pt x="21600" y="143"/>
                    </a:cubicBezTo>
                    <a:cubicBezTo>
                      <a:pt x="21600" y="143"/>
                      <a:pt x="17117" y="0"/>
                      <a:pt x="10189" y="0"/>
                    </a:cubicBezTo>
                    <a:cubicBezTo>
                      <a:pt x="3668" y="0"/>
                      <a:pt x="0" y="143"/>
                      <a:pt x="0" y="143"/>
                    </a:cubicBezTo>
                    <a:lnTo>
                      <a:pt x="0" y="21529"/>
                    </a:lnTo>
                    <a:close/>
                  </a:path>
                </a:pathLst>
              </a:custGeom>
              <a:solidFill>
                <a:srgbClr val="990033"/>
              </a:solidFill>
              <a:ln w="12700">
                <a:miter lim="400000"/>
              </a:ln>
            </p:spPr>
            <p:txBody>
              <a:bodyPr lIns="34289" rIns="34289"/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D1509004-5BBD-4C13-B711-B9A817089B47}"/>
                  </a:ext>
                </a:extLst>
              </p:cNvPr>
              <p:cNvGrpSpPr/>
              <p:nvPr/>
            </p:nvGrpSpPr>
            <p:grpSpPr>
              <a:xfrm>
                <a:off x="4505083" y="2378153"/>
                <a:ext cx="2153142" cy="3354724"/>
                <a:chOff x="5932169" y="2366248"/>
                <a:chExt cx="2227480" cy="3470553"/>
              </a:xfrm>
            </p:grpSpPr>
            <p:sp>
              <p:nvSpPr>
                <p:cNvPr id="65" name="Shape 5994">
                  <a:extLst>
                    <a:ext uri="{FF2B5EF4-FFF2-40B4-BE49-F238E27FC236}">
                      <a16:creationId xmlns:a16="http://schemas.microsoft.com/office/drawing/2014/main" id="{1824783C-7177-4486-B8B4-1EA31EED3910}"/>
                    </a:ext>
                  </a:extLst>
                </p:cNvPr>
                <p:cNvSpPr/>
                <p:nvPr/>
              </p:nvSpPr>
              <p:spPr>
                <a:xfrm>
                  <a:off x="5932169" y="3406083"/>
                  <a:ext cx="317560" cy="6057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268"/>
                      </a:moveTo>
                      <a:cubicBezTo>
                        <a:pt x="0" y="21268"/>
                        <a:pt x="5082" y="21600"/>
                        <a:pt x="11435" y="21600"/>
                      </a:cubicBezTo>
                      <a:cubicBezTo>
                        <a:pt x="17471" y="21600"/>
                        <a:pt x="21600" y="21268"/>
                        <a:pt x="21600" y="21268"/>
                      </a:cubicBezTo>
                      <a:cubicBezTo>
                        <a:pt x="21600" y="665"/>
                        <a:pt x="21600" y="665"/>
                        <a:pt x="21600" y="665"/>
                      </a:cubicBezTo>
                      <a:cubicBezTo>
                        <a:pt x="21600" y="665"/>
                        <a:pt x="17153" y="0"/>
                        <a:pt x="10482" y="0"/>
                      </a:cubicBezTo>
                      <a:cubicBezTo>
                        <a:pt x="3812" y="0"/>
                        <a:pt x="0" y="665"/>
                        <a:pt x="0" y="665"/>
                      </a:cubicBezTo>
                      <a:lnTo>
                        <a:pt x="0" y="21268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6" name="Shape 5995">
                  <a:extLst>
                    <a:ext uri="{FF2B5EF4-FFF2-40B4-BE49-F238E27FC236}">
                      <a16:creationId xmlns:a16="http://schemas.microsoft.com/office/drawing/2014/main" id="{208F905C-4FF7-414E-AE0F-7942C5AD69B7}"/>
                    </a:ext>
                  </a:extLst>
                </p:cNvPr>
                <p:cNvSpPr/>
                <p:nvPr/>
              </p:nvSpPr>
              <p:spPr>
                <a:xfrm rot="180000">
                  <a:off x="6155791" y="3421127"/>
                  <a:ext cx="2000280" cy="70243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015" y="0"/>
                      </a:moveTo>
                      <a:lnTo>
                        <a:pt x="0" y="3715"/>
                      </a:lnTo>
                      <a:lnTo>
                        <a:pt x="0" y="17195"/>
                      </a:lnTo>
                      <a:lnTo>
                        <a:pt x="17015" y="21600"/>
                      </a:lnTo>
                      <a:lnTo>
                        <a:pt x="21600" y="11463"/>
                      </a:lnTo>
                      <a:lnTo>
                        <a:pt x="21600" y="10296"/>
                      </a:lnTo>
                      <a:lnTo>
                        <a:pt x="1701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" name="Shape 5997">
                  <a:extLst>
                    <a:ext uri="{FF2B5EF4-FFF2-40B4-BE49-F238E27FC236}">
                      <a16:creationId xmlns:a16="http://schemas.microsoft.com/office/drawing/2014/main" id="{EB368F32-FD38-4C8E-A38F-C8C189C7DBD3}"/>
                    </a:ext>
                  </a:extLst>
                </p:cNvPr>
                <p:cNvSpPr/>
                <p:nvPr/>
              </p:nvSpPr>
              <p:spPr>
                <a:xfrm>
                  <a:off x="6322569" y="3542599"/>
                  <a:ext cx="1709177" cy="42188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lc="http://schemas.openxmlformats.org/drawingml/2006/lockedCanvas" xmlns:ma14="http://schemas.microsoft.com/office/mac/drawingml/2011/main" xmlns="" val="1"/>
                  </a:ext>
                </a:extLst>
              </p:spPr>
              <p:txBody>
                <a:bodyPr wrap="square" lIns="34289" tIns="34289" rIns="34289" bIns="34289" numCol="1" anchor="ctr">
                  <a:sp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pPr>
                    <a:defRPr sz="1800" b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Roboto Light"/>
                    </a:defRPr>
                  </a:pPr>
                  <a:r>
                    <a:rPr lang="en-IN" sz="1100" b="1" dirty="0">
                      <a:solidFill>
                        <a:srgbClr val="990033"/>
                      </a:solidFill>
                      <a:latin typeface="Arial" panose="020B0604020202020204" pitchFamily="34" charset="0"/>
                      <a:ea typeface="Helvetica"/>
                      <a:cs typeface="Arial" panose="020B0604020202020204" pitchFamily="34" charset="0"/>
                      <a:sym typeface="Helvetica"/>
                    </a:rPr>
                    <a:t>R&amp;D AND CONTRACT RESEARCH</a:t>
                  </a:r>
                  <a:endParaRPr sz="1100" b="1" dirty="0">
                    <a:solidFill>
                      <a:srgbClr val="990033"/>
                    </a:solidFill>
                    <a:latin typeface="Arial" panose="020B0604020202020204" pitchFamily="34" charset="0"/>
                    <a:ea typeface="Helvetica"/>
                    <a:cs typeface="Arial" panose="020B0604020202020204" pitchFamily="34" charset="0"/>
                    <a:sym typeface="Helvetica"/>
                  </a:endParaRPr>
                </a:p>
              </p:txBody>
            </p:sp>
            <p:sp>
              <p:nvSpPr>
                <p:cNvPr id="68" name="Shape 5994">
                  <a:extLst>
                    <a:ext uri="{FF2B5EF4-FFF2-40B4-BE49-F238E27FC236}">
                      <a16:creationId xmlns:a16="http://schemas.microsoft.com/office/drawing/2014/main" id="{4A977A9A-C043-439D-BA1A-F033E80E0266}"/>
                    </a:ext>
                  </a:extLst>
                </p:cNvPr>
                <p:cNvSpPr/>
                <p:nvPr/>
              </p:nvSpPr>
              <p:spPr>
                <a:xfrm>
                  <a:off x="5932906" y="5148178"/>
                  <a:ext cx="317560" cy="6057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268"/>
                      </a:moveTo>
                      <a:cubicBezTo>
                        <a:pt x="0" y="21268"/>
                        <a:pt x="5082" y="21600"/>
                        <a:pt x="11435" y="21600"/>
                      </a:cubicBezTo>
                      <a:cubicBezTo>
                        <a:pt x="17471" y="21600"/>
                        <a:pt x="21600" y="21268"/>
                        <a:pt x="21600" y="21268"/>
                      </a:cubicBezTo>
                      <a:cubicBezTo>
                        <a:pt x="21600" y="665"/>
                        <a:pt x="21600" y="665"/>
                        <a:pt x="21600" y="665"/>
                      </a:cubicBezTo>
                      <a:cubicBezTo>
                        <a:pt x="21600" y="665"/>
                        <a:pt x="17153" y="0"/>
                        <a:pt x="10482" y="0"/>
                      </a:cubicBezTo>
                      <a:cubicBezTo>
                        <a:pt x="3812" y="0"/>
                        <a:pt x="0" y="665"/>
                        <a:pt x="0" y="665"/>
                      </a:cubicBezTo>
                      <a:lnTo>
                        <a:pt x="0" y="21268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" name="Shape 5996">
                  <a:extLst>
                    <a:ext uri="{FF2B5EF4-FFF2-40B4-BE49-F238E27FC236}">
                      <a16:creationId xmlns:a16="http://schemas.microsoft.com/office/drawing/2014/main" id="{090B2EF9-1973-4A39-9480-E8792248C76C}"/>
                    </a:ext>
                  </a:extLst>
                </p:cNvPr>
                <p:cNvSpPr/>
                <p:nvPr/>
              </p:nvSpPr>
              <p:spPr>
                <a:xfrm>
                  <a:off x="6198689" y="5148177"/>
                  <a:ext cx="1960960" cy="68862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6866" y="0"/>
                      </a:moveTo>
                      <a:lnTo>
                        <a:pt x="0" y="3556"/>
                      </a:lnTo>
                      <a:lnTo>
                        <a:pt x="0" y="17195"/>
                      </a:lnTo>
                      <a:lnTo>
                        <a:pt x="16866" y="21600"/>
                      </a:lnTo>
                      <a:lnTo>
                        <a:pt x="21600" y="11304"/>
                      </a:lnTo>
                      <a:lnTo>
                        <a:pt x="16866" y="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0" name="Shape 5997">
                  <a:extLst>
                    <a:ext uri="{FF2B5EF4-FFF2-40B4-BE49-F238E27FC236}">
                      <a16:creationId xmlns:a16="http://schemas.microsoft.com/office/drawing/2014/main" id="{9EDD9A30-C64C-4231-89A5-A7651469C8F0}"/>
                    </a:ext>
                  </a:extLst>
                </p:cNvPr>
                <p:cNvSpPr/>
                <p:nvPr/>
              </p:nvSpPr>
              <p:spPr>
                <a:xfrm>
                  <a:off x="6138780" y="5327688"/>
                  <a:ext cx="1907429" cy="24676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lc="http://schemas.openxmlformats.org/drawingml/2006/lockedCanvas" xmlns:ma14="http://schemas.microsoft.com/office/mac/drawingml/2011/main" xmlns="" val="1"/>
                  </a:ext>
                </a:extLst>
              </p:spPr>
              <p:txBody>
                <a:bodyPr wrap="none" lIns="34289" tIns="34289" rIns="34289" bIns="34289" numCol="1" anchor="ctr">
                  <a:sp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pPr>
                    <a:defRPr sz="1800" b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Roboto Light"/>
                    </a:defRPr>
                  </a:pPr>
                  <a:r>
                    <a:rPr lang="en-US" sz="1100" b="1" dirty="0">
                      <a:solidFill>
                        <a:srgbClr val="990033"/>
                      </a:solidFill>
                      <a:latin typeface="Arial" panose="020B0604020202020204" pitchFamily="34" charset="0"/>
                      <a:ea typeface="Helvetica"/>
                      <a:cs typeface="Arial" panose="020B0604020202020204" pitchFamily="34" charset="0"/>
                      <a:sym typeface="Helvetica"/>
                    </a:rPr>
                    <a:t>EXPORT OPPORTUNITIES</a:t>
                  </a:r>
                  <a:endParaRPr sz="1100" b="1" dirty="0">
                    <a:solidFill>
                      <a:srgbClr val="990033"/>
                    </a:solidFill>
                    <a:latin typeface="Arial" panose="020B0604020202020204" pitchFamily="34" charset="0"/>
                    <a:ea typeface="Helvetica"/>
                    <a:cs typeface="Arial" panose="020B0604020202020204" pitchFamily="34" charset="0"/>
                    <a:sym typeface="Helvetica"/>
                  </a:endParaRPr>
                </a:p>
              </p:txBody>
            </p:sp>
            <p:sp>
              <p:nvSpPr>
                <p:cNvPr id="71" name="Shape 5995">
                  <a:extLst>
                    <a:ext uri="{FF2B5EF4-FFF2-40B4-BE49-F238E27FC236}">
                      <a16:creationId xmlns:a16="http://schemas.microsoft.com/office/drawing/2014/main" id="{6F3800B2-0801-4454-AC9C-FC1E663FAEC4}"/>
                    </a:ext>
                  </a:extLst>
                </p:cNvPr>
                <p:cNvSpPr/>
                <p:nvPr/>
              </p:nvSpPr>
              <p:spPr>
                <a:xfrm>
                  <a:off x="6129376" y="2366248"/>
                  <a:ext cx="2000280" cy="52867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015" y="0"/>
                      </a:moveTo>
                      <a:lnTo>
                        <a:pt x="0" y="3715"/>
                      </a:lnTo>
                      <a:lnTo>
                        <a:pt x="0" y="17195"/>
                      </a:lnTo>
                      <a:lnTo>
                        <a:pt x="17015" y="21600"/>
                      </a:lnTo>
                      <a:lnTo>
                        <a:pt x="21600" y="11463"/>
                      </a:lnTo>
                      <a:lnTo>
                        <a:pt x="21600" y="10296"/>
                      </a:lnTo>
                      <a:lnTo>
                        <a:pt x="17015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97B305F1-07F3-4D5C-A9F9-BFC7CABC369E}"/>
                  </a:ext>
                </a:extLst>
              </p:cNvPr>
              <p:cNvGrpSpPr/>
              <p:nvPr/>
            </p:nvGrpSpPr>
            <p:grpSpPr>
              <a:xfrm>
                <a:off x="2704990" y="1541081"/>
                <a:ext cx="2107766" cy="3433708"/>
                <a:chOff x="76896" y="-2440474"/>
                <a:chExt cx="2180537" cy="3552253"/>
              </a:xfrm>
            </p:grpSpPr>
            <p:sp>
              <p:nvSpPr>
                <p:cNvPr id="61" name="Shape 5999">
                  <a:extLst>
                    <a:ext uri="{FF2B5EF4-FFF2-40B4-BE49-F238E27FC236}">
                      <a16:creationId xmlns:a16="http://schemas.microsoft.com/office/drawing/2014/main" id="{4F1265EC-8A11-40E4-84E0-CB984263E1C9}"/>
                    </a:ext>
                  </a:extLst>
                </p:cNvPr>
                <p:cNvSpPr/>
                <p:nvPr/>
              </p:nvSpPr>
              <p:spPr>
                <a:xfrm>
                  <a:off x="1939873" y="432679"/>
                  <a:ext cx="317560" cy="60578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268"/>
                      </a:moveTo>
                      <a:cubicBezTo>
                        <a:pt x="0" y="21268"/>
                        <a:pt x="5082" y="21600"/>
                        <a:pt x="11435" y="21600"/>
                      </a:cubicBezTo>
                      <a:cubicBezTo>
                        <a:pt x="17471" y="21600"/>
                        <a:pt x="21600" y="21268"/>
                        <a:pt x="21600" y="21268"/>
                      </a:cubicBezTo>
                      <a:cubicBezTo>
                        <a:pt x="21600" y="831"/>
                        <a:pt x="21600" y="831"/>
                        <a:pt x="21600" y="831"/>
                      </a:cubicBezTo>
                      <a:cubicBezTo>
                        <a:pt x="21600" y="831"/>
                        <a:pt x="17153" y="0"/>
                        <a:pt x="10482" y="0"/>
                      </a:cubicBezTo>
                      <a:cubicBezTo>
                        <a:pt x="3812" y="0"/>
                        <a:pt x="0" y="831"/>
                        <a:pt x="0" y="831"/>
                      </a:cubicBezTo>
                      <a:lnTo>
                        <a:pt x="0" y="21268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2" name="Shape 6000">
                  <a:extLst>
                    <a:ext uri="{FF2B5EF4-FFF2-40B4-BE49-F238E27FC236}">
                      <a16:creationId xmlns:a16="http://schemas.microsoft.com/office/drawing/2014/main" id="{1FFA7851-4D38-48F8-8604-67A904A0FCDC}"/>
                    </a:ext>
                  </a:extLst>
                </p:cNvPr>
                <p:cNvSpPr/>
                <p:nvPr/>
              </p:nvSpPr>
              <p:spPr>
                <a:xfrm>
                  <a:off x="76896" y="407624"/>
                  <a:ext cx="2000283" cy="70415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585" y="0"/>
                      </a:moveTo>
                      <a:lnTo>
                        <a:pt x="21600" y="3706"/>
                      </a:lnTo>
                      <a:lnTo>
                        <a:pt x="21600" y="17153"/>
                      </a:lnTo>
                      <a:lnTo>
                        <a:pt x="4585" y="21600"/>
                      </a:lnTo>
                      <a:lnTo>
                        <a:pt x="0" y="11435"/>
                      </a:lnTo>
                      <a:lnTo>
                        <a:pt x="0" y="10429"/>
                      </a:lnTo>
                      <a:lnTo>
                        <a:pt x="4585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" name="Shape 6003">
                  <a:extLst>
                    <a:ext uri="{FF2B5EF4-FFF2-40B4-BE49-F238E27FC236}">
                      <a16:creationId xmlns:a16="http://schemas.microsoft.com/office/drawing/2014/main" id="{1CBC3097-98BC-4885-984E-436856140405}"/>
                    </a:ext>
                  </a:extLst>
                </p:cNvPr>
                <p:cNvSpPr/>
                <p:nvPr/>
              </p:nvSpPr>
              <p:spPr>
                <a:xfrm>
                  <a:off x="256490" y="524627"/>
                  <a:ext cx="1820690" cy="42188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lc="http://schemas.openxmlformats.org/drawingml/2006/lockedCanvas" xmlns:ma14="http://schemas.microsoft.com/office/mac/drawingml/2011/main" xmlns="" val="1"/>
                  </a:ext>
                </a:extLst>
              </p:spPr>
              <p:txBody>
                <a:bodyPr wrap="square" lIns="34289" tIns="34289" rIns="34289" bIns="34289" numCol="1" anchor="ctr">
                  <a:sp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pPr>
                    <a:defRPr sz="1800" b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Roboto Light"/>
                    </a:defRPr>
                  </a:pPr>
                  <a:r>
                    <a:rPr lang="en-IN" sz="1100" b="1" dirty="0">
                      <a:solidFill>
                        <a:srgbClr val="990033"/>
                      </a:solidFill>
                      <a:latin typeface="Arial" panose="020B0604020202020204" pitchFamily="34" charset="0"/>
                      <a:ea typeface="Helvetica"/>
                      <a:cs typeface="Arial" panose="020B0604020202020204" pitchFamily="34" charset="0"/>
                      <a:sym typeface="Helvetica"/>
                    </a:rPr>
                    <a:t>LOW MANUFACTURING COSTS</a:t>
                  </a:r>
                  <a:endParaRPr sz="1100" b="1" dirty="0">
                    <a:solidFill>
                      <a:srgbClr val="990033"/>
                    </a:solidFill>
                    <a:latin typeface="Arial" panose="020B0604020202020204" pitchFamily="34" charset="0"/>
                    <a:ea typeface="Helvetica"/>
                    <a:cs typeface="Arial" panose="020B0604020202020204" pitchFamily="34" charset="0"/>
                    <a:sym typeface="Helvetica"/>
                  </a:endParaRPr>
                </a:p>
              </p:txBody>
            </p:sp>
            <p:sp>
              <p:nvSpPr>
                <p:cNvPr id="64" name="Shape 6000">
                  <a:extLst>
                    <a:ext uri="{FF2B5EF4-FFF2-40B4-BE49-F238E27FC236}">
                      <a16:creationId xmlns:a16="http://schemas.microsoft.com/office/drawing/2014/main" id="{045E8FE7-6081-4281-A1C6-E6EDE65DC1D5}"/>
                    </a:ext>
                  </a:extLst>
                </p:cNvPr>
                <p:cNvSpPr/>
                <p:nvPr/>
              </p:nvSpPr>
              <p:spPr>
                <a:xfrm>
                  <a:off x="84841" y="-2440474"/>
                  <a:ext cx="1946178" cy="68510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585" y="0"/>
                      </a:moveTo>
                      <a:lnTo>
                        <a:pt x="21600" y="3706"/>
                      </a:lnTo>
                      <a:lnTo>
                        <a:pt x="21600" y="17153"/>
                      </a:lnTo>
                      <a:lnTo>
                        <a:pt x="4585" y="21600"/>
                      </a:lnTo>
                      <a:lnTo>
                        <a:pt x="0" y="11435"/>
                      </a:lnTo>
                      <a:lnTo>
                        <a:pt x="0" y="10429"/>
                      </a:lnTo>
                      <a:lnTo>
                        <a:pt x="4585" y="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r>
                    <a:rPr lang="en-US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																	</a:t>
                  </a:r>
                  <a:endParaRPr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DD308A99-9D4C-4E00-9FE2-32AEB25AA4D2}"/>
                  </a:ext>
                </a:extLst>
              </p:cNvPr>
              <p:cNvGrpSpPr/>
              <p:nvPr/>
            </p:nvGrpSpPr>
            <p:grpSpPr>
              <a:xfrm>
                <a:off x="2906867" y="1538838"/>
                <a:ext cx="1925705" cy="585566"/>
                <a:chOff x="4278777" y="1398407"/>
                <a:chExt cx="1992193" cy="605782"/>
              </a:xfrm>
            </p:grpSpPr>
            <p:sp>
              <p:nvSpPr>
                <p:cNvPr id="59" name="Shape 6008">
                  <a:extLst>
                    <a:ext uri="{FF2B5EF4-FFF2-40B4-BE49-F238E27FC236}">
                      <a16:creationId xmlns:a16="http://schemas.microsoft.com/office/drawing/2014/main" id="{79DEA146-8868-468A-A206-39D3AA55D2DC}"/>
                    </a:ext>
                  </a:extLst>
                </p:cNvPr>
                <p:cNvSpPr/>
                <p:nvPr/>
              </p:nvSpPr>
              <p:spPr>
                <a:xfrm>
                  <a:off x="5953410" y="1398407"/>
                  <a:ext cx="317560" cy="6057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268"/>
                      </a:moveTo>
                      <a:cubicBezTo>
                        <a:pt x="0" y="21268"/>
                        <a:pt x="5082" y="21600"/>
                        <a:pt x="11435" y="21600"/>
                      </a:cubicBezTo>
                      <a:cubicBezTo>
                        <a:pt x="17471" y="21600"/>
                        <a:pt x="21600" y="21268"/>
                        <a:pt x="21600" y="21268"/>
                      </a:cubicBezTo>
                      <a:cubicBezTo>
                        <a:pt x="21600" y="831"/>
                        <a:pt x="21600" y="831"/>
                        <a:pt x="21600" y="831"/>
                      </a:cubicBezTo>
                      <a:cubicBezTo>
                        <a:pt x="21600" y="831"/>
                        <a:pt x="17153" y="0"/>
                        <a:pt x="10482" y="0"/>
                      </a:cubicBezTo>
                      <a:cubicBezTo>
                        <a:pt x="3812" y="0"/>
                        <a:pt x="0" y="831"/>
                        <a:pt x="0" y="831"/>
                      </a:cubicBezTo>
                      <a:lnTo>
                        <a:pt x="0" y="21268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12700" cap="flat">
                  <a:solidFill>
                    <a:schemeClr val="accent1">
                      <a:lumMod val="20000"/>
                      <a:lumOff val="80000"/>
                    </a:schemeClr>
                  </a:solidFill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0" name="Shape 6009">
                  <a:extLst>
                    <a:ext uri="{FF2B5EF4-FFF2-40B4-BE49-F238E27FC236}">
                      <a16:creationId xmlns:a16="http://schemas.microsoft.com/office/drawing/2014/main" id="{1766D8C0-FDFC-468D-8611-EADA4AA58380}"/>
                    </a:ext>
                  </a:extLst>
                </p:cNvPr>
                <p:cNvSpPr/>
                <p:nvPr/>
              </p:nvSpPr>
              <p:spPr>
                <a:xfrm>
                  <a:off x="4278777" y="1501930"/>
                  <a:ext cx="1692100" cy="42188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lc="http://schemas.openxmlformats.org/drawingml/2006/lockedCanvas" xmlns:ma14="http://schemas.microsoft.com/office/mac/drawingml/2011/main" xmlns="" val="1"/>
                  </a:ext>
                </a:extLst>
              </p:spPr>
              <p:txBody>
                <a:bodyPr wrap="square" lIns="34289" tIns="34289" rIns="34289" bIns="34289" numCol="1" anchor="ctr">
                  <a:sp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pPr>
                    <a:defRPr sz="1800" b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Roboto Light"/>
                    </a:defRPr>
                  </a:pPr>
                  <a:r>
                    <a:rPr lang="en-US" sz="1100" b="1" dirty="0">
                      <a:solidFill>
                        <a:srgbClr val="990033"/>
                      </a:solidFill>
                      <a:latin typeface="Arial" panose="020B0604020202020204" pitchFamily="34" charset="0"/>
                      <a:ea typeface="Helvetica"/>
                      <a:cs typeface="Arial" panose="020B0604020202020204" pitchFamily="34" charset="0"/>
                      <a:sym typeface="Helvetica"/>
                    </a:rPr>
                    <a:t>C</a:t>
                  </a:r>
                  <a:r>
                    <a:rPr lang="en-IN" sz="1100" b="1" dirty="0">
                      <a:solidFill>
                        <a:srgbClr val="990033"/>
                      </a:solidFill>
                      <a:latin typeface="Arial" panose="020B0604020202020204" pitchFamily="34" charset="0"/>
                      <a:ea typeface="Helvetica"/>
                      <a:cs typeface="Arial" panose="020B0604020202020204" pitchFamily="34" charset="0"/>
                      <a:sym typeface="Helvetica"/>
                    </a:rPr>
                    <a:t>HF117-127 BILLION MARKET</a:t>
                  </a:r>
                  <a:endParaRPr sz="1100" b="1" dirty="0">
                    <a:solidFill>
                      <a:srgbClr val="990033"/>
                    </a:solidFill>
                    <a:latin typeface="Arial" panose="020B0604020202020204" pitchFamily="34" charset="0"/>
                    <a:ea typeface="Helvetica"/>
                    <a:cs typeface="Arial" panose="020B0604020202020204" pitchFamily="34" charset="0"/>
                    <a:sym typeface="Helvetica"/>
                  </a:endParaRP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DADF3270-DBA0-4DA4-8BB6-1CB2250E923B}"/>
                  </a:ext>
                </a:extLst>
              </p:cNvPr>
              <p:cNvGrpSpPr/>
              <p:nvPr/>
            </p:nvGrpSpPr>
            <p:grpSpPr>
              <a:xfrm>
                <a:off x="4513474" y="2300723"/>
                <a:ext cx="2149025" cy="585566"/>
                <a:chOff x="5940853" y="2259704"/>
                <a:chExt cx="2223220" cy="605782"/>
              </a:xfrm>
            </p:grpSpPr>
            <p:sp>
              <p:nvSpPr>
                <p:cNvPr id="57" name="Shape 6014">
                  <a:extLst>
                    <a:ext uri="{FF2B5EF4-FFF2-40B4-BE49-F238E27FC236}">
                      <a16:creationId xmlns:a16="http://schemas.microsoft.com/office/drawing/2014/main" id="{4C3D7054-D686-4C94-A25B-76E7F055BC20}"/>
                    </a:ext>
                  </a:extLst>
                </p:cNvPr>
                <p:cNvSpPr/>
                <p:nvPr/>
              </p:nvSpPr>
              <p:spPr>
                <a:xfrm>
                  <a:off x="5940853" y="2259704"/>
                  <a:ext cx="317561" cy="6057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268"/>
                      </a:moveTo>
                      <a:cubicBezTo>
                        <a:pt x="0" y="21268"/>
                        <a:pt x="5082" y="21600"/>
                        <a:pt x="11435" y="21600"/>
                      </a:cubicBezTo>
                      <a:cubicBezTo>
                        <a:pt x="17471" y="21600"/>
                        <a:pt x="21600" y="21268"/>
                        <a:pt x="21600" y="21268"/>
                      </a:cubicBezTo>
                      <a:cubicBezTo>
                        <a:pt x="21600" y="831"/>
                        <a:pt x="21600" y="831"/>
                        <a:pt x="21600" y="831"/>
                      </a:cubicBezTo>
                      <a:cubicBezTo>
                        <a:pt x="21600" y="831"/>
                        <a:pt x="17153" y="0"/>
                        <a:pt x="10482" y="0"/>
                      </a:cubicBezTo>
                      <a:cubicBezTo>
                        <a:pt x="3812" y="0"/>
                        <a:pt x="0" y="831"/>
                        <a:pt x="0" y="831"/>
                      </a:cubicBezTo>
                      <a:lnTo>
                        <a:pt x="0" y="21268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endParaRPr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" name="Shape 6015">
                  <a:extLst>
                    <a:ext uri="{FF2B5EF4-FFF2-40B4-BE49-F238E27FC236}">
                      <a16:creationId xmlns:a16="http://schemas.microsoft.com/office/drawing/2014/main" id="{A63BE76E-03B4-4E47-9999-209FA8F66841}"/>
                    </a:ext>
                  </a:extLst>
                </p:cNvPr>
                <p:cNvSpPr/>
                <p:nvPr/>
              </p:nvSpPr>
              <p:spPr>
                <a:xfrm>
                  <a:off x="6416917" y="2370068"/>
                  <a:ext cx="1747156" cy="42188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lc="http://schemas.openxmlformats.org/drawingml/2006/lockedCanvas" xmlns:ma14="http://schemas.microsoft.com/office/mac/drawingml/2011/main" xmlns="" val="1"/>
                  </a:ext>
                </a:extLst>
              </p:spPr>
              <p:txBody>
                <a:bodyPr wrap="square" lIns="34289" tIns="34289" rIns="34289" bIns="34289" numCol="1" anchor="ctr">
                  <a:sp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Roboto Light"/>
                    </a:defRPr>
                  </a:lvl9pPr>
                </a:lstStyle>
                <a:p>
                  <a:pPr>
                    <a:defRPr sz="1800" b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Roboto Light"/>
                    </a:defRPr>
                  </a:pPr>
                  <a:r>
                    <a:rPr lang="en-US" sz="1100" b="1" dirty="0">
                      <a:solidFill>
                        <a:srgbClr val="990033"/>
                      </a:solidFill>
                      <a:latin typeface="Arial" panose="020B0604020202020204" pitchFamily="34" charset="0"/>
                      <a:ea typeface="Helvetica"/>
                      <a:cs typeface="Arial" panose="020B0604020202020204" pitchFamily="34" charset="0"/>
                      <a:sym typeface="Helvetica"/>
                    </a:rPr>
                    <a:t>DEVELOPMENT OF NEW DRUGS</a:t>
                  </a:r>
                  <a:endParaRPr sz="1100" b="1" dirty="0">
                    <a:solidFill>
                      <a:srgbClr val="990033"/>
                    </a:solidFill>
                    <a:latin typeface="Arial" panose="020B0604020202020204" pitchFamily="34" charset="0"/>
                    <a:ea typeface="Helvetica"/>
                    <a:cs typeface="Arial" panose="020B0604020202020204" pitchFamily="34" charset="0"/>
                    <a:sym typeface="Helvetica"/>
                  </a:endParaRPr>
                </a:p>
              </p:txBody>
            </p:sp>
          </p:grp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E5BD32-E021-41B7-8E44-33559E865A8F}"/>
                </a:ext>
              </a:extLst>
            </p:cNvPr>
            <p:cNvSpPr txBox="1"/>
            <p:nvPr/>
          </p:nvSpPr>
          <p:spPr>
            <a:xfrm>
              <a:off x="179513" y="1473663"/>
              <a:ext cx="2520000" cy="14431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tlCol="0" anchor="ctr">
              <a:spAutoFit/>
            </a:bodyPr>
            <a:lstStyle>
              <a:defPPr>
                <a:defRPr lang="en-US"/>
              </a:defPPr>
              <a:lvl1pPr algn="just">
                <a:defRPr sz="1400" b="1">
                  <a:solidFill>
                    <a:srgbClr val="990033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en-US" sz="1200" b="0" dirty="0">
                  <a:solidFill>
                    <a:schemeClr val="tx1"/>
                  </a:solidFill>
                </a:rPr>
                <a:t>Access to a </a:t>
              </a:r>
              <a:r>
                <a:rPr lang="en-US" sz="1200" dirty="0">
                  <a:solidFill>
                    <a:schemeClr val="tx1"/>
                  </a:solidFill>
                </a:rPr>
                <a:t>CHF117-127 billion industry by 2030</a:t>
              </a:r>
              <a:r>
                <a:rPr lang="en-US" sz="1200" b="0" dirty="0">
                  <a:solidFill>
                    <a:schemeClr val="tx1"/>
                  </a:solidFill>
                </a:rPr>
                <a:t>, world’s seventh largest pharma market by value, driven by growing demand and exports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99238C6-18A8-4CB7-8431-3319A9BF8BEF}"/>
                </a:ext>
              </a:extLst>
            </p:cNvPr>
            <p:cNvSpPr txBox="1"/>
            <p:nvPr/>
          </p:nvSpPr>
          <p:spPr>
            <a:xfrm>
              <a:off x="6778510" y="1840585"/>
              <a:ext cx="2289044" cy="11661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tlCol="0" anchor="ctr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Development and manufacturing of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niche therapies, new drugs, and APIs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where competition and innovation is low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97B068A-3CDB-4EA0-A918-351525BF50A8}"/>
                </a:ext>
              </a:extLst>
            </p:cNvPr>
            <p:cNvSpPr txBox="1"/>
            <p:nvPr/>
          </p:nvSpPr>
          <p:spPr>
            <a:xfrm>
              <a:off x="6778510" y="3326618"/>
              <a:ext cx="2289044" cy="8891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tlCol="0" anchor="ctr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Collaboration in Research to leverage Swiss innovation to spur R&amp;D growth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4610CDE-4492-4EF9-8960-D93573001040}"/>
                </a:ext>
              </a:extLst>
            </p:cNvPr>
            <p:cNvSpPr txBox="1"/>
            <p:nvPr/>
          </p:nvSpPr>
          <p:spPr>
            <a:xfrm>
              <a:off x="6778510" y="4883802"/>
              <a:ext cx="2289044" cy="8891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tlCol="0" anchor="ctr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Major exporter to the regulated markets and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expanding to ‘</a:t>
              </a:r>
              <a:r>
                <a:rPr lang="en-US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Pharmerging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’ markets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1F17FB0-B90D-44A7-8508-324741EAEED1}"/>
                </a:ext>
              </a:extLst>
            </p:cNvPr>
            <p:cNvSpPr txBox="1"/>
            <p:nvPr/>
          </p:nvSpPr>
          <p:spPr>
            <a:xfrm>
              <a:off x="180706" y="4005384"/>
              <a:ext cx="2520000" cy="11661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tlCol="0" anchor="ctr">
              <a:spAutoFit/>
            </a:bodyPr>
            <a:lstStyle>
              <a:defPPr>
                <a:defRPr lang="en-US"/>
              </a:defPPr>
              <a:lvl1pPr algn="just">
                <a:defRPr sz="1400" b="1">
                  <a:solidFill>
                    <a:srgbClr val="990033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chemeClr val="tx1"/>
                  </a:solidFill>
                </a:rPr>
                <a:t>Low </a:t>
              </a:r>
              <a:r>
                <a:rPr lang="en-US" sz="1200" dirty="0" err="1">
                  <a:solidFill>
                    <a:schemeClr val="tx1"/>
                  </a:solidFill>
                </a:rPr>
                <a:t>labour</a:t>
              </a:r>
              <a:r>
                <a:rPr lang="en-US" sz="1200" dirty="0">
                  <a:solidFill>
                    <a:schemeClr val="tx1"/>
                  </a:solidFill>
                </a:rPr>
                <a:t> and land cost,  quality infrastructure, </a:t>
              </a:r>
              <a:r>
                <a:rPr lang="en-US" sz="1200" b="0" dirty="0">
                  <a:solidFill>
                    <a:schemeClr val="tx1"/>
                  </a:solidFill>
                </a:rPr>
                <a:t>and operational efficiency factoring in lower manufacturing costs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081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E981BF7-5B74-48AD-B1E0-FB8867F8252D}"/>
              </a:ext>
            </a:extLst>
          </p:cNvPr>
          <p:cNvSpPr txBox="1">
            <a:spLocks/>
          </p:cNvSpPr>
          <p:nvPr/>
        </p:nvSpPr>
        <p:spPr>
          <a:xfrm>
            <a:off x="808117" y="1046996"/>
            <a:ext cx="10515600" cy="568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6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Pharma Manufacturing: Cost Advantage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155032-C4E7-454C-B50A-B0FCE993DFFF}"/>
              </a:ext>
            </a:extLst>
          </p:cNvPr>
          <p:cNvSpPr txBox="1"/>
          <p:nvPr/>
        </p:nvSpPr>
        <p:spPr>
          <a:xfrm>
            <a:off x="-29267" y="6565696"/>
            <a:ext cx="113529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Sources: Make In India, World Health Organisation, Washington Post, McKinsey &amp; Co, ASSOCHAM, Market Research Future</a:t>
            </a:r>
          </a:p>
        </p:txBody>
      </p:sp>
      <p:pic>
        <p:nvPicPr>
          <p:cNvPr id="3" name="Picture 2" descr="A close up of a machine&#10;&#10;Description automatically generated">
            <a:extLst>
              <a:ext uri="{FF2B5EF4-FFF2-40B4-BE49-F238E27FC236}">
                <a16:creationId xmlns:a16="http://schemas.microsoft.com/office/drawing/2014/main" id="{8DB5E7E7-0D6F-483A-B962-6EA94653E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21" y="5181307"/>
            <a:ext cx="1994804" cy="93199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1209E9-71A8-4984-8C79-09147730A346}"/>
              </a:ext>
            </a:extLst>
          </p:cNvPr>
          <p:cNvSpPr/>
          <p:nvPr/>
        </p:nvSpPr>
        <p:spPr>
          <a:xfrm>
            <a:off x="2832739" y="5000212"/>
            <a:ext cx="8368453" cy="116955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Preference to procure locally manufactured drugs for govt schemes in India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Cost and operational efficiency dovetailed with domestic growth and consumer (patient) base – a major incentive for foreign companies to set up units in India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Indian pharmaceutical companies gradually diversifying into R&amp;D and drug development which augurs well for foreign pharma players to lead with their expertise and innovation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6DD28E8-9387-4280-B3D1-FB71C8E2D43D}"/>
              </a:ext>
            </a:extLst>
          </p:cNvPr>
          <p:cNvGrpSpPr/>
          <p:nvPr/>
        </p:nvGrpSpPr>
        <p:grpSpPr>
          <a:xfrm>
            <a:off x="1070864" y="1732120"/>
            <a:ext cx="10515600" cy="2927884"/>
            <a:chOff x="1070864" y="1557793"/>
            <a:chExt cx="10515600" cy="292788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559898F-9B6C-4FCC-B9E6-5891033E8E8A}"/>
                </a:ext>
              </a:extLst>
            </p:cNvPr>
            <p:cNvSpPr/>
            <p:nvPr/>
          </p:nvSpPr>
          <p:spPr>
            <a:xfrm>
              <a:off x="2794780" y="3036585"/>
              <a:ext cx="8698525" cy="369332"/>
            </a:xfrm>
            <a:prstGeom prst="rect">
              <a:avLst/>
            </a:prstGeom>
          </p:spPr>
          <p:txBody>
            <a:bodyPr wrap="square" numCol="2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en-IN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en-IN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E4B4614E-39FD-43A3-A187-EB915B0DBBFF}"/>
                </a:ext>
              </a:extLst>
            </p:cNvPr>
            <p:cNvSpPr txBox="1"/>
            <p:nvPr/>
          </p:nvSpPr>
          <p:spPr>
            <a:xfrm>
              <a:off x="1070864" y="3747013"/>
              <a:ext cx="10515600" cy="738664"/>
            </a:xfrm>
            <a:prstGeom prst="rect">
              <a:avLst/>
            </a:prstGeom>
            <a:noFill/>
          </p:spPr>
          <p:txBody>
            <a:bodyPr wrap="square" numCol="3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Cost of setting up an FDA-compliant plant is 50% lower in India than in developed countries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Production and operational costs involved in a pharma plant are 60%  lower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Skilled </a:t>
              </a:r>
              <a:r>
                <a:rPr lang="en-US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labour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 is available at a 70% lower cost</a:t>
              </a:r>
              <a:endParaRPr lang="en-IN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36373AD-C0A1-4DAE-B007-ACC152CAA54B}"/>
                </a:ext>
              </a:extLst>
            </p:cNvPr>
            <p:cNvGrpSpPr/>
            <p:nvPr/>
          </p:nvGrpSpPr>
          <p:grpSpPr>
            <a:xfrm>
              <a:off x="1581381" y="1557793"/>
              <a:ext cx="8907231" cy="2009494"/>
              <a:chOff x="1581381" y="1557793"/>
              <a:chExt cx="8907231" cy="2009494"/>
            </a:xfrm>
          </p:grpSpPr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E02867BE-076D-476A-86AF-6344C53F57DE}"/>
                  </a:ext>
                </a:extLst>
              </p:cNvPr>
              <p:cNvGrpSpPr/>
              <p:nvPr/>
            </p:nvGrpSpPr>
            <p:grpSpPr>
              <a:xfrm>
                <a:off x="1581381" y="1557793"/>
                <a:ext cx="2303779" cy="2009494"/>
                <a:chOff x="758715" y="399818"/>
                <a:chExt cx="1926945" cy="1680797"/>
              </a:xfrm>
            </p:grpSpPr>
            <p:sp>
              <p:nvSpPr>
                <p:cNvPr id="130" name="Freeform 29">
                  <a:extLst>
                    <a:ext uri="{FF2B5EF4-FFF2-40B4-BE49-F238E27FC236}">
                      <a16:creationId xmlns:a16="http://schemas.microsoft.com/office/drawing/2014/main" id="{91ADD45B-C147-4C47-A24A-BBD97CC8D2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99812" y="541944"/>
                  <a:ext cx="1643722" cy="1127741"/>
                </a:xfrm>
                <a:custGeom>
                  <a:avLst/>
                  <a:gdLst>
                    <a:gd name="T0" fmla="*/ 847 w 847"/>
                    <a:gd name="T1" fmla="*/ 423 h 582"/>
                    <a:gd name="T2" fmla="*/ 816 w 847"/>
                    <a:gd name="T3" fmla="*/ 582 h 582"/>
                    <a:gd name="T4" fmla="*/ 31 w 847"/>
                    <a:gd name="T5" fmla="*/ 582 h 582"/>
                    <a:gd name="T6" fmla="*/ 0 w 847"/>
                    <a:gd name="T7" fmla="*/ 423 h 582"/>
                    <a:gd name="T8" fmla="*/ 423 w 847"/>
                    <a:gd name="T9" fmla="*/ 0 h 582"/>
                    <a:gd name="T10" fmla="*/ 847 w 847"/>
                    <a:gd name="T11" fmla="*/ 423 h 5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47" h="582">
                      <a:moveTo>
                        <a:pt x="847" y="423"/>
                      </a:moveTo>
                      <a:cubicBezTo>
                        <a:pt x="847" y="479"/>
                        <a:pt x="836" y="533"/>
                        <a:pt x="816" y="582"/>
                      </a:cubicBezTo>
                      <a:cubicBezTo>
                        <a:pt x="31" y="582"/>
                        <a:pt x="31" y="582"/>
                        <a:pt x="31" y="582"/>
                      </a:cubicBezTo>
                      <a:cubicBezTo>
                        <a:pt x="11" y="533"/>
                        <a:pt x="0" y="479"/>
                        <a:pt x="0" y="423"/>
                      </a:cubicBezTo>
                      <a:cubicBezTo>
                        <a:pt x="0" y="189"/>
                        <a:pt x="190" y="0"/>
                        <a:pt x="423" y="0"/>
                      </a:cubicBezTo>
                      <a:cubicBezTo>
                        <a:pt x="657" y="0"/>
                        <a:pt x="847" y="189"/>
                        <a:pt x="847" y="42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solidFill>
                    <a:srgbClr val="84939E"/>
                  </a:solidFill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" name="Freeform 23">
                  <a:extLst>
                    <a:ext uri="{FF2B5EF4-FFF2-40B4-BE49-F238E27FC236}">
                      <a16:creationId xmlns:a16="http://schemas.microsoft.com/office/drawing/2014/main" id="{BA61FF67-ED22-4D1D-A3CD-1F260F7108C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58715" y="399818"/>
                  <a:ext cx="1926945" cy="1680797"/>
                </a:xfrm>
                <a:custGeom>
                  <a:avLst/>
                  <a:gdLst>
                    <a:gd name="T0" fmla="*/ 967 w 993"/>
                    <a:gd name="T1" fmla="*/ 656 h 867"/>
                    <a:gd name="T2" fmla="*/ 967 w 993"/>
                    <a:gd name="T3" fmla="*/ 655 h 867"/>
                    <a:gd name="T4" fmla="*/ 967 w 993"/>
                    <a:gd name="T5" fmla="*/ 655 h 867"/>
                    <a:gd name="T6" fmla="*/ 993 w 993"/>
                    <a:gd name="T7" fmla="*/ 496 h 867"/>
                    <a:gd name="T8" fmla="*/ 496 w 993"/>
                    <a:gd name="T9" fmla="*/ 0 h 867"/>
                    <a:gd name="T10" fmla="*/ 0 w 993"/>
                    <a:gd name="T11" fmla="*/ 496 h 867"/>
                    <a:gd name="T12" fmla="*/ 26 w 993"/>
                    <a:gd name="T13" fmla="*/ 655 h 867"/>
                    <a:gd name="T14" fmla="*/ 26 w 993"/>
                    <a:gd name="T15" fmla="*/ 655 h 867"/>
                    <a:gd name="T16" fmla="*/ 26 w 993"/>
                    <a:gd name="T17" fmla="*/ 656 h 867"/>
                    <a:gd name="T18" fmla="*/ 31 w 993"/>
                    <a:gd name="T19" fmla="*/ 669 h 867"/>
                    <a:gd name="T20" fmla="*/ 31 w 993"/>
                    <a:gd name="T21" fmla="*/ 669 h 867"/>
                    <a:gd name="T22" fmla="*/ 36 w 993"/>
                    <a:gd name="T23" fmla="*/ 682 h 867"/>
                    <a:gd name="T24" fmla="*/ 80 w 993"/>
                    <a:gd name="T25" fmla="*/ 767 h 867"/>
                    <a:gd name="T26" fmla="*/ 91 w 993"/>
                    <a:gd name="T27" fmla="*/ 783 h 867"/>
                    <a:gd name="T28" fmla="*/ 108 w 993"/>
                    <a:gd name="T29" fmla="*/ 806 h 867"/>
                    <a:gd name="T30" fmla="*/ 126 w 993"/>
                    <a:gd name="T31" fmla="*/ 828 h 867"/>
                    <a:gd name="T32" fmla="*/ 133 w 993"/>
                    <a:gd name="T33" fmla="*/ 835 h 867"/>
                    <a:gd name="T34" fmla="*/ 133 w 993"/>
                    <a:gd name="T35" fmla="*/ 835 h 867"/>
                    <a:gd name="T36" fmla="*/ 146 w 993"/>
                    <a:gd name="T37" fmla="*/ 848 h 867"/>
                    <a:gd name="T38" fmla="*/ 153 w 993"/>
                    <a:gd name="T39" fmla="*/ 855 h 867"/>
                    <a:gd name="T40" fmla="*/ 158 w 993"/>
                    <a:gd name="T41" fmla="*/ 860 h 867"/>
                    <a:gd name="T42" fmla="*/ 160 w 993"/>
                    <a:gd name="T43" fmla="*/ 861 h 867"/>
                    <a:gd name="T44" fmla="*/ 166 w 993"/>
                    <a:gd name="T45" fmla="*/ 867 h 867"/>
                    <a:gd name="T46" fmla="*/ 827 w 993"/>
                    <a:gd name="T47" fmla="*/ 867 h 867"/>
                    <a:gd name="T48" fmla="*/ 840 w 993"/>
                    <a:gd name="T49" fmla="*/ 855 h 867"/>
                    <a:gd name="T50" fmla="*/ 846 w 993"/>
                    <a:gd name="T51" fmla="*/ 849 h 867"/>
                    <a:gd name="T52" fmla="*/ 860 w 993"/>
                    <a:gd name="T53" fmla="*/ 834 h 867"/>
                    <a:gd name="T54" fmla="*/ 866 w 993"/>
                    <a:gd name="T55" fmla="*/ 828 h 867"/>
                    <a:gd name="T56" fmla="*/ 873 w 993"/>
                    <a:gd name="T57" fmla="*/ 820 h 867"/>
                    <a:gd name="T58" fmla="*/ 878 w 993"/>
                    <a:gd name="T59" fmla="*/ 814 h 867"/>
                    <a:gd name="T60" fmla="*/ 881 w 993"/>
                    <a:gd name="T61" fmla="*/ 811 h 867"/>
                    <a:gd name="T62" fmla="*/ 885 w 993"/>
                    <a:gd name="T63" fmla="*/ 806 h 867"/>
                    <a:gd name="T64" fmla="*/ 897 w 993"/>
                    <a:gd name="T65" fmla="*/ 790 h 867"/>
                    <a:gd name="T66" fmla="*/ 901 w 993"/>
                    <a:gd name="T67" fmla="*/ 784 h 867"/>
                    <a:gd name="T68" fmla="*/ 902 w 993"/>
                    <a:gd name="T69" fmla="*/ 783 h 867"/>
                    <a:gd name="T70" fmla="*/ 907 w 993"/>
                    <a:gd name="T71" fmla="*/ 775 h 867"/>
                    <a:gd name="T72" fmla="*/ 913 w 993"/>
                    <a:gd name="T73" fmla="*/ 767 h 867"/>
                    <a:gd name="T74" fmla="*/ 923 w 993"/>
                    <a:gd name="T75" fmla="*/ 751 h 867"/>
                    <a:gd name="T76" fmla="*/ 928 w 993"/>
                    <a:gd name="T77" fmla="*/ 743 h 867"/>
                    <a:gd name="T78" fmla="*/ 932 w 993"/>
                    <a:gd name="T79" fmla="*/ 735 h 867"/>
                    <a:gd name="T80" fmla="*/ 946 w 993"/>
                    <a:gd name="T81" fmla="*/ 708 h 867"/>
                    <a:gd name="T82" fmla="*/ 949 w 993"/>
                    <a:gd name="T83" fmla="*/ 701 h 867"/>
                    <a:gd name="T84" fmla="*/ 950 w 993"/>
                    <a:gd name="T85" fmla="*/ 700 h 867"/>
                    <a:gd name="T86" fmla="*/ 953 w 993"/>
                    <a:gd name="T87" fmla="*/ 691 h 867"/>
                    <a:gd name="T88" fmla="*/ 957 w 993"/>
                    <a:gd name="T89" fmla="*/ 682 h 867"/>
                    <a:gd name="T90" fmla="*/ 962 w 993"/>
                    <a:gd name="T91" fmla="*/ 669 h 867"/>
                    <a:gd name="T92" fmla="*/ 962 w 993"/>
                    <a:gd name="T93" fmla="*/ 669 h 867"/>
                    <a:gd name="T94" fmla="*/ 967 w 993"/>
                    <a:gd name="T95" fmla="*/ 656 h 867"/>
                    <a:gd name="T96" fmla="*/ 104 w 993"/>
                    <a:gd name="T97" fmla="*/ 655 h 867"/>
                    <a:gd name="T98" fmla="*/ 73 w 993"/>
                    <a:gd name="T99" fmla="*/ 496 h 867"/>
                    <a:gd name="T100" fmla="*/ 496 w 993"/>
                    <a:gd name="T101" fmla="*/ 73 h 867"/>
                    <a:gd name="T102" fmla="*/ 920 w 993"/>
                    <a:gd name="T103" fmla="*/ 496 h 867"/>
                    <a:gd name="T104" fmla="*/ 889 w 993"/>
                    <a:gd name="T105" fmla="*/ 655 h 867"/>
                    <a:gd name="T106" fmla="*/ 104 w 993"/>
                    <a:gd name="T107" fmla="*/ 655 h 8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993" h="867">
                      <a:moveTo>
                        <a:pt x="967" y="656"/>
                      </a:moveTo>
                      <a:cubicBezTo>
                        <a:pt x="967" y="656"/>
                        <a:pt x="967" y="655"/>
                        <a:pt x="967" y="655"/>
                      </a:cubicBezTo>
                      <a:cubicBezTo>
                        <a:pt x="967" y="655"/>
                        <a:pt x="967" y="655"/>
                        <a:pt x="967" y="655"/>
                      </a:cubicBezTo>
                      <a:cubicBezTo>
                        <a:pt x="984" y="605"/>
                        <a:pt x="993" y="552"/>
                        <a:pt x="993" y="496"/>
                      </a:cubicBezTo>
                      <a:cubicBezTo>
                        <a:pt x="993" y="222"/>
                        <a:pt x="771" y="0"/>
                        <a:pt x="496" y="0"/>
                      </a:cubicBezTo>
                      <a:cubicBezTo>
                        <a:pt x="222" y="0"/>
                        <a:pt x="0" y="222"/>
                        <a:pt x="0" y="496"/>
                      </a:cubicBezTo>
                      <a:cubicBezTo>
                        <a:pt x="0" y="552"/>
                        <a:pt x="9" y="605"/>
                        <a:pt x="26" y="655"/>
                      </a:cubicBezTo>
                      <a:cubicBezTo>
                        <a:pt x="26" y="655"/>
                        <a:pt x="26" y="655"/>
                        <a:pt x="26" y="655"/>
                      </a:cubicBezTo>
                      <a:cubicBezTo>
                        <a:pt x="26" y="655"/>
                        <a:pt x="26" y="656"/>
                        <a:pt x="26" y="656"/>
                      </a:cubicBezTo>
                      <a:cubicBezTo>
                        <a:pt x="27" y="660"/>
                        <a:pt x="29" y="664"/>
                        <a:pt x="31" y="669"/>
                      </a:cubicBezTo>
                      <a:cubicBezTo>
                        <a:pt x="31" y="669"/>
                        <a:pt x="31" y="669"/>
                        <a:pt x="31" y="669"/>
                      </a:cubicBezTo>
                      <a:cubicBezTo>
                        <a:pt x="32" y="673"/>
                        <a:pt x="34" y="678"/>
                        <a:pt x="36" y="682"/>
                      </a:cubicBezTo>
                      <a:cubicBezTo>
                        <a:pt x="48" y="712"/>
                        <a:pt x="63" y="740"/>
                        <a:pt x="80" y="767"/>
                      </a:cubicBezTo>
                      <a:cubicBezTo>
                        <a:pt x="84" y="772"/>
                        <a:pt x="87" y="778"/>
                        <a:pt x="91" y="783"/>
                      </a:cubicBezTo>
                      <a:cubicBezTo>
                        <a:pt x="96" y="791"/>
                        <a:pt x="102" y="798"/>
                        <a:pt x="108" y="806"/>
                      </a:cubicBezTo>
                      <a:cubicBezTo>
                        <a:pt x="114" y="813"/>
                        <a:pt x="120" y="820"/>
                        <a:pt x="126" y="828"/>
                      </a:cubicBezTo>
                      <a:cubicBezTo>
                        <a:pt x="129" y="830"/>
                        <a:pt x="131" y="832"/>
                        <a:pt x="133" y="835"/>
                      </a:cubicBezTo>
                      <a:cubicBezTo>
                        <a:pt x="133" y="835"/>
                        <a:pt x="133" y="835"/>
                        <a:pt x="133" y="835"/>
                      </a:cubicBezTo>
                      <a:cubicBezTo>
                        <a:pt x="137" y="839"/>
                        <a:pt x="142" y="844"/>
                        <a:pt x="146" y="848"/>
                      </a:cubicBezTo>
                      <a:cubicBezTo>
                        <a:pt x="148" y="850"/>
                        <a:pt x="151" y="853"/>
                        <a:pt x="153" y="855"/>
                      </a:cubicBezTo>
                      <a:cubicBezTo>
                        <a:pt x="155" y="857"/>
                        <a:pt x="156" y="858"/>
                        <a:pt x="158" y="860"/>
                      </a:cubicBezTo>
                      <a:cubicBezTo>
                        <a:pt x="159" y="860"/>
                        <a:pt x="159" y="861"/>
                        <a:pt x="160" y="861"/>
                      </a:cubicBezTo>
                      <a:cubicBezTo>
                        <a:pt x="162" y="863"/>
                        <a:pt x="164" y="865"/>
                        <a:pt x="166" y="867"/>
                      </a:cubicBezTo>
                      <a:cubicBezTo>
                        <a:pt x="827" y="867"/>
                        <a:pt x="827" y="867"/>
                        <a:pt x="827" y="867"/>
                      </a:cubicBezTo>
                      <a:cubicBezTo>
                        <a:pt x="831" y="863"/>
                        <a:pt x="836" y="859"/>
                        <a:pt x="840" y="855"/>
                      </a:cubicBezTo>
                      <a:cubicBezTo>
                        <a:pt x="842" y="853"/>
                        <a:pt x="844" y="851"/>
                        <a:pt x="846" y="849"/>
                      </a:cubicBezTo>
                      <a:cubicBezTo>
                        <a:pt x="851" y="844"/>
                        <a:pt x="856" y="839"/>
                        <a:pt x="860" y="834"/>
                      </a:cubicBezTo>
                      <a:cubicBezTo>
                        <a:pt x="862" y="832"/>
                        <a:pt x="864" y="830"/>
                        <a:pt x="866" y="828"/>
                      </a:cubicBezTo>
                      <a:cubicBezTo>
                        <a:pt x="868" y="825"/>
                        <a:pt x="871" y="823"/>
                        <a:pt x="873" y="820"/>
                      </a:cubicBezTo>
                      <a:cubicBezTo>
                        <a:pt x="874" y="818"/>
                        <a:pt x="876" y="816"/>
                        <a:pt x="878" y="814"/>
                      </a:cubicBezTo>
                      <a:cubicBezTo>
                        <a:pt x="879" y="813"/>
                        <a:pt x="880" y="812"/>
                        <a:pt x="881" y="811"/>
                      </a:cubicBezTo>
                      <a:cubicBezTo>
                        <a:pt x="882" y="809"/>
                        <a:pt x="883" y="807"/>
                        <a:pt x="885" y="806"/>
                      </a:cubicBezTo>
                      <a:cubicBezTo>
                        <a:pt x="889" y="801"/>
                        <a:pt x="893" y="796"/>
                        <a:pt x="897" y="790"/>
                      </a:cubicBezTo>
                      <a:cubicBezTo>
                        <a:pt x="898" y="788"/>
                        <a:pt x="900" y="786"/>
                        <a:pt x="901" y="784"/>
                      </a:cubicBezTo>
                      <a:cubicBezTo>
                        <a:pt x="902" y="783"/>
                        <a:pt x="902" y="783"/>
                        <a:pt x="902" y="783"/>
                      </a:cubicBezTo>
                      <a:cubicBezTo>
                        <a:pt x="904" y="780"/>
                        <a:pt x="906" y="778"/>
                        <a:pt x="907" y="775"/>
                      </a:cubicBezTo>
                      <a:cubicBezTo>
                        <a:pt x="909" y="772"/>
                        <a:pt x="911" y="770"/>
                        <a:pt x="913" y="767"/>
                      </a:cubicBezTo>
                      <a:cubicBezTo>
                        <a:pt x="916" y="762"/>
                        <a:pt x="920" y="756"/>
                        <a:pt x="923" y="751"/>
                      </a:cubicBezTo>
                      <a:cubicBezTo>
                        <a:pt x="924" y="748"/>
                        <a:pt x="926" y="745"/>
                        <a:pt x="928" y="743"/>
                      </a:cubicBezTo>
                      <a:cubicBezTo>
                        <a:pt x="929" y="740"/>
                        <a:pt x="931" y="737"/>
                        <a:pt x="932" y="735"/>
                      </a:cubicBezTo>
                      <a:cubicBezTo>
                        <a:pt x="937" y="726"/>
                        <a:pt x="941" y="717"/>
                        <a:pt x="946" y="708"/>
                      </a:cubicBezTo>
                      <a:cubicBezTo>
                        <a:pt x="947" y="706"/>
                        <a:pt x="948" y="703"/>
                        <a:pt x="949" y="701"/>
                      </a:cubicBezTo>
                      <a:cubicBezTo>
                        <a:pt x="949" y="700"/>
                        <a:pt x="949" y="700"/>
                        <a:pt x="950" y="700"/>
                      </a:cubicBezTo>
                      <a:cubicBezTo>
                        <a:pt x="951" y="697"/>
                        <a:pt x="952" y="694"/>
                        <a:pt x="953" y="691"/>
                      </a:cubicBezTo>
                      <a:cubicBezTo>
                        <a:pt x="955" y="688"/>
                        <a:pt x="956" y="685"/>
                        <a:pt x="957" y="682"/>
                      </a:cubicBezTo>
                      <a:cubicBezTo>
                        <a:pt x="959" y="678"/>
                        <a:pt x="961" y="673"/>
                        <a:pt x="962" y="669"/>
                      </a:cubicBezTo>
                      <a:cubicBezTo>
                        <a:pt x="962" y="669"/>
                        <a:pt x="962" y="669"/>
                        <a:pt x="962" y="669"/>
                      </a:cubicBezTo>
                      <a:cubicBezTo>
                        <a:pt x="964" y="664"/>
                        <a:pt x="965" y="660"/>
                        <a:pt x="967" y="656"/>
                      </a:cubicBezTo>
                      <a:close/>
                      <a:moveTo>
                        <a:pt x="104" y="655"/>
                      </a:moveTo>
                      <a:cubicBezTo>
                        <a:pt x="84" y="606"/>
                        <a:pt x="73" y="552"/>
                        <a:pt x="73" y="496"/>
                      </a:cubicBezTo>
                      <a:cubicBezTo>
                        <a:pt x="73" y="262"/>
                        <a:pt x="263" y="73"/>
                        <a:pt x="496" y="73"/>
                      </a:cubicBezTo>
                      <a:cubicBezTo>
                        <a:pt x="730" y="73"/>
                        <a:pt x="920" y="262"/>
                        <a:pt x="920" y="496"/>
                      </a:cubicBezTo>
                      <a:cubicBezTo>
                        <a:pt x="920" y="552"/>
                        <a:pt x="909" y="606"/>
                        <a:pt x="889" y="655"/>
                      </a:cubicBezTo>
                      <a:lnTo>
                        <a:pt x="104" y="655"/>
                      </a:lnTo>
                      <a:close/>
                    </a:path>
                  </a:pathLst>
                </a:custGeom>
                <a:solidFill>
                  <a:srgbClr val="990033"/>
                </a:solidFill>
                <a:ln>
                  <a:solidFill>
                    <a:srgbClr val="84939E"/>
                  </a:solidFill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" name="Freeform 24">
                  <a:extLst>
                    <a:ext uri="{FF2B5EF4-FFF2-40B4-BE49-F238E27FC236}">
                      <a16:creationId xmlns:a16="http://schemas.microsoft.com/office/drawing/2014/main" id="{D40EBF01-2FA2-49C5-95E3-4D1AC5F12F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8748" y="1722210"/>
                  <a:ext cx="85482" cy="164784"/>
                </a:xfrm>
                <a:custGeom>
                  <a:avLst/>
                  <a:gdLst>
                    <a:gd name="T0" fmla="*/ 0 w 44"/>
                    <a:gd name="T1" fmla="*/ 0 h 85"/>
                    <a:gd name="T2" fmla="*/ 44 w 44"/>
                    <a:gd name="T3" fmla="*/ 85 h 85"/>
                    <a:gd name="T4" fmla="*/ 0 w 44"/>
                    <a:gd name="T5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4" h="85">
                      <a:moveTo>
                        <a:pt x="0" y="0"/>
                      </a:moveTo>
                      <a:cubicBezTo>
                        <a:pt x="12" y="30"/>
                        <a:pt x="27" y="58"/>
                        <a:pt x="44" y="85"/>
                      </a:cubicBezTo>
                      <a:cubicBezTo>
                        <a:pt x="27" y="58"/>
                        <a:pt x="12" y="30"/>
                        <a:pt x="0" y="0"/>
                      </a:cubicBezTo>
                      <a:close/>
                    </a:path>
                  </a:pathLst>
                </a:custGeom>
                <a:solidFill>
                  <a:srgbClr val="ED462F"/>
                </a:solidFill>
                <a:ln>
                  <a:solidFill>
                    <a:srgbClr val="84939E"/>
                  </a:solidFill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" name="Freeform 25">
                  <a:extLst>
                    <a:ext uri="{FF2B5EF4-FFF2-40B4-BE49-F238E27FC236}">
                      <a16:creationId xmlns:a16="http://schemas.microsoft.com/office/drawing/2014/main" id="{EDC3EB4A-14AD-465D-8837-06CB6EC64E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4230" y="1886994"/>
                  <a:ext cx="20598" cy="30897"/>
                </a:xfrm>
                <a:custGeom>
                  <a:avLst/>
                  <a:gdLst>
                    <a:gd name="T0" fmla="*/ 0 w 11"/>
                    <a:gd name="T1" fmla="*/ 0 h 16"/>
                    <a:gd name="T2" fmla="*/ 11 w 11"/>
                    <a:gd name="T3" fmla="*/ 16 h 16"/>
                    <a:gd name="T4" fmla="*/ 0 w 11"/>
                    <a:gd name="T5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" h="16">
                      <a:moveTo>
                        <a:pt x="0" y="0"/>
                      </a:moveTo>
                      <a:cubicBezTo>
                        <a:pt x="4" y="5"/>
                        <a:pt x="7" y="11"/>
                        <a:pt x="11" y="16"/>
                      </a:cubicBezTo>
                      <a:cubicBezTo>
                        <a:pt x="7" y="11"/>
                        <a:pt x="4" y="5"/>
                        <a:pt x="0" y="0"/>
                      </a:cubicBezTo>
                      <a:close/>
                    </a:path>
                  </a:pathLst>
                </a:custGeom>
                <a:solidFill>
                  <a:srgbClr val="ED462F"/>
                </a:solidFill>
                <a:ln>
                  <a:solidFill>
                    <a:srgbClr val="84939E"/>
                  </a:solidFill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" name="Freeform 26">
                  <a:extLst>
                    <a:ext uri="{FF2B5EF4-FFF2-40B4-BE49-F238E27FC236}">
                      <a16:creationId xmlns:a16="http://schemas.microsoft.com/office/drawing/2014/main" id="{F76AE7F1-49CC-44E5-80EB-8BC7B96BE7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34828" y="1917891"/>
                  <a:ext cx="32957" cy="44286"/>
                </a:xfrm>
                <a:custGeom>
                  <a:avLst/>
                  <a:gdLst>
                    <a:gd name="T0" fmla="*/ 0 w 17"/>
                    <a:gd name="T1" fmla="*/ 0 h 23"/>
                    <a:gd name="T2" fmla="*/ 17 w 17"/>
                    <a:gd name="T3" fmla="*/ 23 h 23"/>
                    <a:gd name="T4" fmla="*/ 0 w 17"/>
                    <a:gd name="T5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23">
                      <a:moveTo>
                        <a:pt x="0" y="0"/>
                      </a:moveTo>
                      <a:cubicBezTo>
                        <a:pt x="5" y="8"/>
                        <a:pt x="11" y="15"/>
                        <a:pt x="17" y="23"/>
                      </a:cubicBezTo>
                      <a:cubicBezTo>
                        <a:pt x="11" y="15"/>
                        <a:pt x="5" y="8"/>
                        <a:pt x="0" y="0"/>
                      </a:cubicBezTo>
                      <a:close/>
                    </a:path>
                  </a:pathLst>
                </a:custGeom>
                <a:solidFill>
                  <a:srgbClr val="ED462F"/>
                </a:solidFill>
                <a:ln>
                  <a:solidFill>
                    <a:srgbClr val="84939E"/>
                  </a:solidFill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5" name="Freeform 27">
                  <a:extLst>
                    <a:ext uri="{FF2B5EF4-FFF2-40B4-BE49-F238E27FC236}">
                      <a16:creationId xmlns:a16="http://schemas.microsoft.com/office/drawing/2014/main" id="{927575D1-EA51-4006-8FDD-53466169A6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7785" y="1962177"/>
                  <a:ext cx="35017" cy="43256"/>
                </a:xfrm>
                <a:custGeom>
                  <a:avLst/>
                  <a:gdLst>
                    <a:gd name="T0" fmla="*/ 0 w 18"/>
                    <a:gd name="T1" fmla="*/ 0 h 22"/>
                    <a:gd name="T2" fmla="*/ 18 w 18"/>
                    <a:gd name="T3" fmla="*/ 22 h 22"/>
                    <a:gd name="T4" fmla="*/ 0 w 18"/>
                    <a:gd name="T5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" h="22">
                      <a:moveTo>
                        <a:pt x="0" y="0"/>
                      </a:moveTo>
                      <a:cubicBezTo>
                        <a:pt x="6" y="7"/>
                        <a:pt x="12" y="14"/>
                        <a:pt x="18" y="22"/>
                      </a:cubicBezTo>
                      <a:cubicBezTo>
                        <a:pt x="12" y="14"/>
                        <a:pt x="6" y="7"/>
                        <a:pt x="0" y="0"/>
                      </a:cubicBezTo>
                      <a:close/>
                    </a:path>
                  </a:pathLst>
                </a:custGeom>
                <a:solidFill>
                  <a:srgbClr val="ED462F"/>
                </a:solidFill>
                <a:ln>
                  <a:solidFill>
                    <a:srgbClr val="84939E"/>
                  </a:solidFill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6" name="Freeform 30">
                  <a:extLst>
                    <a:ext uri="{FF2B5EF4-FFF2-40B4-BE49-F238E27FC236}">
                      <a16:creationId xmlns:a16="http://schemas.microsoft.com/office/drawing/2014/main" id="{485A8A25-D8C9-4FB0-BCB8-D37BAA3A38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220000" flipH="1">
                  <a:off x="1416017" y="846706"/>
                  <a:ext cx="531430" cy="533488"/>
                </a:xfrm>
                <a:custGeom>
                  <a:avLst/>
                  <a:gdLst>
                    <a:gd name="T0" fmla="*/ 516 w 516"/>
                    <a:gd name="T1" fmla="*/ 0 h 518"/>
                    <a:gd name="T2" fmla="*/ 113 w 516"/>
                    <a:gd name="T3" fmla="*/ 518 h 518"/>
                    <a:gd name="T4" fmla="*/ 0 w 516"/>
                    <a:gd name="T5" fmla="*/ 403 h 518"/>
                    <a:gd name="T6" fmla="*/ 516 w 516"/>
                    <a:gd name="T7" fmla="*/ 0 h 5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16" h="518">
                      <a:moveTo>
                        <a:pt x="516" y="0"/>
                      </a:moveTo>
                      <a:lnTo>
                        <a:pt x="113" y="518"/>
                      </a:lnTo>
                      <a:lnTo>
                        <a:pt x="0" y="403"/>
                      </a:lnTo>
                      <a:lnTo>
                        <a:pt x="516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solidFill>
                    <a:srgbClr val="84939E"/>
                  </a:solidFill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7" name="Oval 31">
                  <a:extLst>
                    <a:ext uri="{FF2B5EF4-FFF2-40B4-BE49-F238E27FC236}">
                      <a16:creationId xmlns:a16="http://schemas.microsoft.com/office/drawing/2014/main" id="{386BD20F-E4F1-4AE8-9EAF-747AD2C047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040000">
                  <a:off x="1599114" y="1322609"/>
                  <a:ext cx="246146" cy="246146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 w="23813" cap="flat">
                  <a:solidFill>
                    <a:srgbClr val="84939E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8" name="Freeform 32">
                  <a:extLst>
                    <a:ext uri="{FF2B5EF4-FFF2-40B4-BE49-F238E27FC236}">
                      <a16:creationId xmlns:a16="http://schemas.microsoft.com/office/drawing/2014/main" id="{81346798-FF0F-4DA0-85BB-58733014FD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0377" y="593439"/>
                  <a:ext cx="236877" cy="133887"/>
                </a:xfrm>
                <a:custGeom>
                  <a:avLst/>
                  <a:gdLst>
                    <a:gd name="T0" fmla="*/ 18 w 122"/>
                    <a:gd name="T1" fmla="*/ 69 h 69"/>
                    <a:gd name="T2" fmla="*/ 122 w 122"/>
                    <a:gd name="T3" fmla="*/ 50 h 69"/>
                    <a:gd name="T4" fmla="*/ 122 w 122"/>
                    <a:gd name="T5" fmla="*/ 0 h 69"/>
                    <a:gd name="T6" fmla="*/ 0 w 122"/>
                    <a:gd name="T7" fmla="*/ 21 h 69"/>
                    <a:gd name="T8" fmla="*/ 18 w 122"/>
                    <a:gd name="T9" fmla="*/ 69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2" h="69">
                      <a:moveTo>
                        <a:pt x="18" y="69"/>
                      </a:moveTo>
                      <a:cubicBezTo>
                        <a:pt x="50" y="57"/>
                        <a:pt x="85" y="51"/>
                        <a:pt x="122" y="50"/>
                      </a:cubicBezTo>
                      <a:cubicBezTo>
                        <a:pt x="122" y="0"/>
                        <a:pt x="122" y="0"/>
                        <a:pt x="122" y="0"/>
                      </a:cubicBezTo>
                      <a:cubicBezTo>
                        <a:pt x="80" y="1"/>
                        <a:pt x="39" y="8"/>
                        <a:pt x="0" y="21"/>
                      </a:cubicBezTo>
                      <a:lnTo>
                        <a:pt x="18" y="69"/>
                      </a:lnTo>
                      <a:close/>
                    </a:path>
                  </a:pathLst>
                </a:custGeom>
                <a:solidFill>
                  <a:srgbClr val="990033"/>
                </a:solidFill>
                <a:ln w="9525" cap="flat">
                  <a:solidFill>
                    <a:srgbClr val="84939E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9" name="Freeform 33">
                  <a:extLst>
                    <a:ext uri="{FF2B5EF4-FFF2-40B4-BE49-F238E27FC236}">
                      <a16:creationId xmlns:a16="http://schemas.microsoft.com/office/drawing/2014/main" id="{25953A83-DF31-4D8C-8E20-4B4E65AE22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7121" y="593439"/>
                  <a:ext cx="235848" cy="133887"/>
                </a:xfrm>
                <a:custGeom>
                  <a:avLst/>
                  <a:gdLst>
                    <a:gd name="T0" fmla="*/ 0 w 122"/>
                    <a:gd name="T1" fmla="*/ 0 h 69"/>
                    <a:gd name="T2" fmla="*/ 0 w 122"/>
                    <a:gd name="T3" fmla="*/ 50 h 69"/>
                    <a:gd name="T4" fmla="*/ 104 w 122"/>
                    <a:gd name="T5" fmla="*/ 69 h 69"/>
                    <a:gd name="T6" fmla="*/ 122 w 122"/>
                    <a:gd name="T7" fmla="*/ 21 h 69"/>
                    <a:gd name="T8" fmla="*/ 0 w 122"/>
                    <a:gd name="T9" fmla="*/ 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2" h="69">
                      <a:moveTo>
                        <a:pt x="0" y="0"/>
                      </a:move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36" y="51"/>
                        <a:pt x="71" y="57"/>
                        <a:pt x="104" y="69"/>
                      </a:cubicBezTo>
                      <a:cubicBezTo>
                        <a:pt x="122" y="21"/>
                        <a:pt x="122" y="21"/>
                        <a:pt x="122" y="21"/>
                      </a:cubicBezTo>
                      <a:cubicBezTo>
                        <a:pt x="82" y="8"/>
                        <a:pt x="42" y="1"/>
                        <a:pt x="0" y="0"/>
                      </a:cubicBezTo>
                      <a:close/>
                    </a:path>
                  </a:pathLst>
                </a:custGeom>
                <a:solidFill>
                  <a:srgbClr val="84939E"/>
                </a:solidFill>
                <a:ln w="9525" cap="flat">
                  <a:solidFill>
                    <a:srgbClr val="84939E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0" name="Freeform 34">
                  <a:extLst>
                    <a:ext uri="{FF2B5EF4-FFF2-40B4-BE49-F238E27FC236}">
                      <a16:creationId xmlns:a16="http://schemas.microsoft.com/office/drawing/2014/main" id="{E3DEADB6-4B6E-4844-9382-DC290E60B6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7819" y="643905"/>
                  <a:ext cx="239967" cy="195681"/>
                </a:xfrm>
                <a:custGeom>
                  <a:avLst/>
                  <a:gdLst>
                    <a:gd name="T0" fmla="*/ 0 w 124"/>
                    <a:gd name="T1" fmla="*/ 48 h 101"/>
                    <a:gd name="T2" fmla="*/ 91 w 124"/>
                    <a:gd name="T3" fmla="*/ 101 h 101"/>
                    <a:gd name="T4" fmla="*/ 124 w 124"/>
                    <a:gd name="T5" fmla="*/ 62 h 101"/>
                    <a:gd name="T6" fmla="*/ 28 w 124"/>
                    <a:gd name="T7" fmla="*/ 5 h 101"/>
                    <a:gd name="T8" fmla="*/ 17 w 124"/>
                    <a:gd name="T9" fmla="*/ 0 h 101"/>
                    <a:gd name="T10" fmla="*/ 0 w 124"/>
                    <a:gd name="T11" fmla="*/ 48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4" h="101">
                      <a:moveTo>
                        <a:pt x="0" y="48"/>
                      </a:moveTo>
                      <a:cubicBezTo>
                        <a:pt x="33" y="61"/>
                        <a:pt x="64" y="79"/>
                        <a:pt x="91" y="101"/>
                      </a:cubicBezTo>
                      <a:cubicBezTo>
                        <a:pt x="124" y="62"/>
                        <a:pt x="124" y="62"/>
                        <a:pt x="124" y="62"/>
                      </a:cubicBezTo>
                      <a:cubicBezTo>
                        <a:pt x="95" y="39"/>
                        <a:pt x="63" y="20"/>
                        <a:pt x="28" y="5"/>
                      </a:cubicBezTo>
                      <a:cubicBezTo>
                        <a:pt x="25" y="3"/>
                        <a:pt x="21" y="2"/>
                        <a:pt x="17" y="0"/>
                      </a:cubicBez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84939E"/>
                </a:solidFill>
                <a:ln w="9525" cap="flat">
                  <a:solidFill>
                    <a:srgbClr val="84939E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1" name="Freeform 35">
                  <a:extLst>
                    <a:ext uri="{FF2B5EF4-FFF2-40B4-BE49-F238E27FC236}">
                      <a16:creationId xmlns:a16="http://schemas.microsoft.com/office/drawing/2014/main" id="{35B7E5CA-6D1D-408F-956E-4575359FC6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7619" y="783971"/>
                  <a:ext cx="217309" cy="232757"/>
                </a:xfrm>
                <a:custGeom>
                  <a:avLst/>
                  <a:gdLst>
                    <a:gd name="T0" fmla="*/ 0 w 112"/>
                    <a:gd name="T1" fmla="*/ 39 h 120"/>
                    <a:gd name="T2" fmla="*/ 68 w 112"/>
                    <a:gd name="T3" fmla="*/ 120 h 120"/>
                    <a:gd name="T4" fmla="*/ 112 w 112"/>
                    <a:gd name="T5" fmla="*/ 94 h 120"/>
                    <a:gd name="T6" fmla="*/ 52 w 112"/>
                    <a:gd name="T7" fmla="*/ 18 h 120"/>
                    <a:gd name="T8" fmla="*/ 32 w 112"/>
                    <a:gd name="T9" fmla="*/ 0 h 120"/>
                    <a:gd name="T10" fmla="*/ 0 w 112"/>
                    <a:gd name="T11" fmla="*/ 39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2" h="120">
                      <a:moveTo>
                        <a:pt x="0" y="39"/>
                      </a:moveTo>
                      <a:cubicBezTo>
                        <a:pt x="26" y="62"/>
                        <a:pt x="49" y="89"/>
                        <a:pt x="68" y="120"/>
                      </a:cubicBezTo>
                      <a:cubicBezTo>
                        <a:pt x="112" y="94"/>
                        <a:pt x="112" y="94"/>
                        <a:pt x="112" y="94"/>
                      </a:cubicBezTo>
                      <a:cubicBezTo>
                        <a:pt x="95" y="67"/>
                        <a:pt x="75" y="41"/>
                        <a:pt x="52" y="18"/>
                      </a:cubicBezTo>
                      <a:cubicBezTo>
                        <a:pt x="46" y="12"/>
                        <a:pt x="39" y="6"/>
                        <a:pt x="32" y="0"/>
                      </a:cubicBez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84939E"/>
                </a:solidFill>
                <a:ln w="9525" cap="flat">
                  <a:solidFill>
                    <a:srgbClr val="84939E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2" name="Freeform 36">
                  <a:extLst>
                    <a:ext uri="{FF2B5EF4-FFF2-40B4-BE49-F238E27FC236}">
                      <a16:creationId xmlns:a16="http://schemas.microsoft.com/office/drawing/2014/main" id="{E9651107-3CD6-4E25-88C2-7476CEC473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89049" y="1245366"/>
                  <a:ext cx="106080" cy="239967"/>
                </a:xfrm>
                <a:custGeom>
                  <a:avLst/>
                  <a:gdLst>
                    <a:gd name="T0" fmla="*/ 50 w 55"/>
                    <a:gd name="T1" fmla="*/ 124 h 124"/>
                    <a:gd name="T2" fmla="*/ 55 w 55"/>
                    <a:gd name="T3" fmla="*/ 62 h 124"/>
                    <a:gd name="T4" fmla="*/ 50 w 55"/>
                    <a:gd name="T5" fmla="*/ 0 h 124"/>
                    <a:gd name="T6" fmla="*/ 0 w 55"/>
                    <a:gd name="T7" fmla="*/ 9 h 124"/>
                    <a:gd name="T8" fmla="*/ 4 w 55"/>
                    <a:gd name="T9" fmla="*/ 62 h 124"/>
                    <a:gd name="T10" fmla="*/ 0 w 55"/>
                    <a:gd name="T11" fmla="*/ 115 h 124"/>
                    <a:gd name="T12" fmla="*/ 50 w 55"/>
                    <a:gd name="T13" fmla="*/ 124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" h="124">
                      <a:moveTo>
                        <a:pt x="50" y="124"/>
                      </a:moveTo>
                      <a:cubicBezTo>
                        <a:pt x="53" y="104"/>
                        <a:pt x="55" y="83"/>
                        <a:pt x="55" y="62"/>
                      </a:cubicBezTo>
                      <a:cubicBezTo>
                        <a:pt x="55" y="41"/>
                        <a:pt x="53" y="21"/>
                        <a:pt x="50" y="0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3" y="26"/>
                        <a:pt x="4" y="44"/>
                        <a:pt x="4" y="62"/>
                      </a:cubicBezTo>
                      <a:cubicBezTo>
                        <a:pt x="4" y="80"/>
                        <a:pt x="3" y="98"/>
                        <a:pt x="0" y="115"/>
                      </a:cubicBezTo>
                      <a:lnTo>
                        <a:pt x="50" y="124"/>
                      </a:lnTo>
                      <a:close/>
                    </a:path>
                  </a:pathLst>
                </a:custGeom>
                <a:solidFill>
                  <a:srgbClr val="84939E"/>
                </a:solidFill>
                <a:ln w="9525" cap="flat">
                  <a:solidFill>
                    <a:srgbClr val="84939E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3" name="Freeform 37">
                  <a:extLst>
                    <a:ext uri="{FF2B5EF4-FFF2-40B4-BE49-F238E27FC236}">
                      <a16:creationId xmlns:a16="http://schemas.microsoft.com/office/drawing/2014/main" id="{0FCABA81-D0CA-4862-8FA8-B07E90CA72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12836" y="993040"/>
                  <a:ext cx="166844" cy="240997"/>
                </a:xfrm>
                <a:custGeom>
                  <a:avLst/>
                  <a:gdLst>
                    <a:gd name="T0" fmla="*/ 0 w 86"/>
                    <a:gd name="T1" fmla="*/ 25 h 124"/>
                    <a:gd name="T2" fmla="*/ 37 w 86"/>
                    <a:gd name="T3" fmla="*/ 124 h 124"/>
                    <a:gd name="T4" fmla="*/ 86 w 86"/>
                    <a:gd name="T5" fmla="*/ 115 h 124"/>
                    <a:gd name="T6" fmla="*/ 62 w 86"/>
                    <a:gd name="T7" fmla="*/ 37 h 124"/>
                    <a:gd name="T8" fmla="*/ 44 w 86"/>
                    <a:gd name="T9" fmla="*/ 0 h 124"/>
                    <a:gd name="T10" fmla="*/ 0 w 86"/>
                    <a:gd name="T11" fmla="*/ 25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124">
                      <a:moveTo>
                        <a:pt x="0" y="25"/>
                      </a:moveTo>
                      <a:cubicBezTo>
                        <a:pt x="17" y="55"/>
                        <a:pt x="30" y="89"/>
                        <a:pt x="37" y="124"/>
                      </a:cubicBezTo>
                      <a:cubicBezTo>
                        <a:pt x="86" y="115"/>
                        <a:pt x="86" y="115"/>
                        <a:pt x="86" y="115"/>
                      </a:cubicBezTo>
                      <a:cubicBezTo>
                        <a:pt x="81" y="89"/>
                        <a:pt x="73" y="62"/>
                        <a:pt x="62" y="37"/>
                      </a:cubicBezTo>
                      <a:cubicBezTo>
                        <a:pt x="57" y="24"/>
                        <a:pt x="51" y="12"/>
                        <a:pt x="44" y="0"/>
                      </a:cubicBez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84939E"/>
                </a:solidFill>
                <a:ln w="9525" cap="flat">
                  <a:solidFill>
                    <a:srgbClr val="84939E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" name="Freeform 38">
                  <a:extLst>
                    <a:ext uri="{FF2B5EF4-FFF2-40B4-BE49-F238E27FC236}">
                      <a16:creationId xmlns:a16="http://schemas.microsoft.com/office/drawing/2014/main" id="{7E5E4AE5-4577-40B5-837D-C1918395CA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35559" y="643905"/>
                  <a:ext cx="240997" cy="195681"/>
                </a:xfrm>
                <a:custGeom>
                  <a:avLst/>
                  <a:gdLst>
                    <a:gd name="T0" fmla="*/ 33 w 124"/>
                    <a:gd name="T1" fmla="*/ 101 h 101"/>
                    <a:gd name="T2" fmla="*/ 124 w 124"/>
                    <a:gd name="T3" fmla="*/ 48 h 101"/>
                    <a:gd name="T4" fmla="*/ 107 w 124"/>
                    <a:gd name="T5" fmla="*/ 0 h 101"/>
                    <a:gd name="T6" fmla="*/ 95 w 124"/>
                    <a:gd name="T7" fmla="*/ 5 h 101"/>
                    <a:gd name="T8" fmla="*/ 0 w 124"/>
                    <a:gd name="T9" fmla="*/ 62 h 101"/>
                    <a:gd name="T10" fmla="*/ 33 w 124"/>
                    <a:gd name="T11" fmla="*/ 101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4" h="101">
                      <a:moveTo>
                        <a:pt x="33" y="101"/>
                      </a:moveTo>
                      <a:cubicBezTo>
                        <a:pt x="60" y="79"/>
                        <a:pt x="91" y="61"/>
                        <a:pt x="124" y="48"/>
                      </a:cubicBezTo>
                      <a:cubicBezTo>
                        <a:pt x="107" y="0"/>
                        <a:pt x="107" y="0"/>
                        <a:pt x="107" y="0"/>
                      </a:cubicBezTo>
                      <a:cubicBezTo>
                        <a:pt x="103" y="2"/>
                        <a:pt x="99" y="3"/>
                        <a:pt x="95" y="5"/>
                      </a:cubicBezTo>
                      <a:cubicBezTo>
                        <a:pt x="61" y="20"/>
                        <a:pt x="29" y="39"/>
                        <a:pt x="0" y="62"/>
                      </a:cubicBezTo>
                      <a:lnTo>
                        <a:pt x="33" y="101"/>
                      </a:lnTo>
                      <a:close/>
                    </a:path>
                  </a:pathLst>
                </a:custGeom>
                <a:solidFill>
                  <a:srgbClr val="990033"/>
                </a:solidFill>
                <a:ln w="9525" cap="flat">
                  <a:solidFill>
                    <a:srgbClr val="84939E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5" name="Freeform 39">
                  <a:extLst>
                    <a:ext uri="{FF2B5EF4-FFF2-40B4-BE49-F238E27FC236}">
                      <a16:creationId xmlns:a16="http://schemas.microsoft.com/office/drawing/2014/main" id="{2A4FB97D-FC05-47DE-9A14-79E624CD9C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2635" y="993040"/>
                  <a:ext cx="166844" cy="240997"/>
                </a:xfrm>
                <a:custGeom>
                  <a:avLst/>
                  <a:gdLst>
                    <a:gd name="T0" fmla="*/ 50 w 86"/>
                    <a:gd name="T1" fmla="*/ 124 h 124"/>
                    <a:gd name="T2" fmla="*/ 86 w 86"/>
                    <a:gd name="T3" fmla="*/ 25 h 124"/>
                    <a:gd name="T4" fmla="*/ 43 w 86"/>
                    <a:gd name="T5" fmla="*/ 0 h 124"/>
                    <a:gd name="T6" fmla="*/ 24 w 86"/>
                    <a:gd name="T7" fmla="*/ 37 h 124"/>
                    <a:gd name="T8" fmla="*/ 0 w 86"/>
                    <a:gd name="T9" fmla="*/ 115 h 124"/>
                    <a:gd name="T10" fmla="*/ 50 w 86"/>
                    <a:gd name="T11" fmla="*/ 124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124">
                      <a:moveTo>
                        <a:pt x="50" y="124"/>
                      </a:moveTo>
                      <a:cubicBezTo>
                        <a:pt x="57" y="89"/>
                        <a:pt x="70" y="55"/>
                        <a:pt x="86" y="25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36" y="12"/>
                        <a:pt x="30" y="24"/>
                        <a:pt x="24" y="37"/>
                      </a:cubicBezTo>
                      <a:cubicBezTo>
                        <a:pt x="14" y="62"/>
                        <a:pt x="6" y="89"/>
                        <a:pt x="0" y="115"/>
                      </a:cubicBezTo>
                      <a:lnTo>
                        <a:pt x="50" y="124"/>
                      </a:lnTo>
                      <a:close/>
                    </a:path>
                  </a:pathLst>
                </a:custGeom>
                <a:solidFill>
                  <a:srgbClr val="990033"/>
                </a:solidFill>
                <a:ln w="9525" cap="flat">
                  <a:solidFill>
                    <a:srgbClr val="84939E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6" name="Freeform 40">
                  <a:extLst>
                    <a:ext uri="{FF2B5EF4-FFF2-40B4-BE49-F238E27FC236}">
                      <a16:creationId xmlns:a16="http://schemas.microsoft.com/office/drawing/2014/main" id="{5847CCF0-BA7C-47DE-A977-68C671A1CE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9247" y="1245366"/>
                  <a:ext cx="104020" cy="239967"/>
                </a:xfrm>
                <a:custGeom>
                  <a:avLst/>
                  <a:gdLst>
                    <a:gd name="T0" fmla="*/ 54 w 54"/>
                    <a:gd name="T1" fmla="*/ 115 h 124"/>
                    <a:gd name="T2" fmla="*/ 50 w 54"/>
                    <a:gd name="T3" fmla="*/ 62 h 124"/>
                    <a:gd name="T4" fmla="*/ 54 w 54"/>
                    <a:gd name="T5" fmla="*/ 9 h 124"/>
                    <a:gd name="T6" fmla="*/ 5 w 54"/>
                    <a:gd name="T7" fmla="*/ 0 h 124"/>
                    <a:gd name="T8" fmla="*/ 0 w 54"/>
                    <a:gd name="T9" fmla="*/ 62 h 124"/>
                    <a:gd name="T10" fmla="*/ 5 w 54"/>
                    <a:gd name="T11" fmla="*/ 124 h 124"/>
                    <a:gd name="T12" fmla="*/ 54 w 54"/>
                    <a:gd name="T13" fmla="*/ 115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124">
                      <a:moveTo>
                        <a:pt x="54" y="115"/>
                      </a:moveTo>
                      <a:cubicBezTo>
                        <a:pt x="52" y="98"/>
                        <a:pt x="50" y="80"/>
                        <a:pt x="50" y="62"/>
                      </a:cubicBezTo>
                      <a:cubicBezTo>
                        <a:pt x="50" y="44"/>
                        <a:pt x="52" y="26"/>
                        <a:pt x="54" y="9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2" y="21"/>
                        <a:pt x="0" y="41"/>
                        <a:pt x="0" y="62"/>
                      </a:cubicBezTo>
                      <a:cubicBezTo>
                        <a:pt x="0" y="83"/>
                        <a:pt x="2" y="104"/>
                        <a:pt x="5" y="124"/>
                      </a:cubicBezTo>
                      <a:lnTo>
                        <a:pt x="54" y="115"/>
                      </a:lnTo>
                      <a:close/>
                    </a:path>
                  </a:pathLst>
                </a:custGeom>
                <a:solidFill>
                  <a:srgbClr val="990033"/>
                </a:solidFill>
                <a:ln w="9525" cap="flat">
                  <a:solidFill>
                    <a:srgbClr val="84939E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7" name="Freeform 41">
                  <a:extLst>
                    <a:ext uri="{FF2B5EF4-FFF2-40B4-BE49-F238E27FC236}">
                      <a16:creationId xmlns:a16="http://schemas.microsoft.com/office/drawing/2014/main" id="{EF96217B-9F94-4E95-945B-8DE3ADF5FD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9446" y="783971"/>
                  <a:ext cx="217309" cy="232757"/>
                </a:xfrm>
                <a:custGeom>
                  <a:avLst/>
                  <a:gdLst>
                    <a:gd name="T0" fmla="*/ 44 w 112"/>
                    <a:gd name="T1" fmla="*/ 120 h 120"/>
                    <a:gd name="T2" fmla="*/ 112 w 112"/>
                    <a:gd name="T3" fmla="*/ 39 h 120"/>
                    <a:gd name="T4" fmla="*/ 80 w 112"/>
                    <a:gd name="T5" fmla="*/ 0 h 120"/>
                    <a:gd name="T6" fmla="*/ 60 w 112"/>
                    <a:gd name="T7" fmla="*/ 18 h 120"/>
                    <a:gd name="T8" fmla="*/ 0 w 112"/>
                    <a:gd name="T9" fmla="*/ 94 h 120"/>
                    <a:gd name="T10" fmla="*/ 44 w 112"/>
                    <a:gd name="T11" fmla="*/ 12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2" h="120">
                      <a:moveTo>
                        <a:pt x="44" y="120"/>
                      </a:moveTo>
                      <a:cubicBezTo>
                        <a:pt x="62" y="89"/>
                        <a:pt x="85" y="62"/>
                        <a:pt x="112" y="39"/>
                      </a:cubicBezTo>
                      <a:cubicBezTo>
                        <a:pt x="80" y="0"/>
                        <a:pt x="80" y="0"/>
                        <a:pt x="80" y="0"/>
                      </a:cubicBezTo>
                      <a:cubicBezTo>
                        <a:pt x="73" y="6"/>
                        <a:pt x="66" y="12"/>
                        <a:pt x="60" y="18"/>
                      </a:cubicBezTo>
                      <a:cubicBezTo>
                        <a:pt x="37" y="41"/>
                        <a:pt x="17" y="67"/>
                        <a:pt x="0" y="94"/>
                      </a:cubicBezTo>
                      <a:lnTo>
                        <a:pt x="44" y="120"/>
                      </a:lnTo>
                      <a:close/>
                    </a:path>
                  </a:pathLst>
                </a:custGeom>
                <a:solidFill>
                  <a:srgbClr val="990033"/>
                </a:solidFill>
                <a:ln w="9525" cap="flat">
                  <a:solidFill>
                    <a:srgbClr val="84939E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204DF835-3D54-472F-8314-9E9FAAEEBD56}"/>
                    </a:ext>
                  </a:extLst>
                </p:cNvPr>
                <p:cNvSpPr txBox="1"/>
                <p:nvPr/>
              </p:nvSpPr>
              <p:spPr>
                <a:xfrm>
                  <a:off x="1063579" y="1711002"/>
                  <a:ext cx="1314415" cy="3604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4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Setting Up Cost (%)</a:t>
                  </a:r>
                  <a:endParaRPr lang="en-IN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162EBC18-254D-4A15-8A09-883D9E181DF0}"/>
                    </a:ext>
                  </a:extLst>
                </p:cNvPr>
                <p:cNvSpPr txBox="1"/>
                <p:nvPr/>
              </p:nvSpPr>
              <p:spPr>
                <a:xfrm>
                  <a:off x="934828" y="1503212"/>
                  <a:ext cx="243232" cy="128716"/>
                </a:xfrm>
                <a:prstGeom prst="rect">
                  <a:avLst/>
                </a:prstGeom>
                <a:noFill/>
                <a:ln>
                  <a:solidFill>
                    <a:srgbClr val="84939E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IN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150" name="TextBox 149">
                  <a:extLst>
                    <a:ext uri="{FF2B5EF4-FFF2-40B4-BE49-F238E27FC236}">
                      <a16:creationId xmlns:a16="http://schemas.microsoft.com/office/drawing/2014/main" id="{B8D15432-BA50-4E42-B50B-C67B03209699}"/>
                    </a:ext>
                  </a:extLst>
                </p:cNvPr>
                <p:cNvSpPr txBox="1"/>
                <p:nvPr/>
              </p:nvSpPr>
              <p:spPr>
                <a:xfrm>
                  <a:off x="2218086" y="1503212"/>
                  <a:ext cx="243232" cy="128716"/>
                </a:xfrm>
                <a:prstGeom prst="rect">
                  <a:avLst/>
                </a:prstGeom>
                <a:noFill/>
                <a:ln>
                  <a:solidFill>
                    <a:srgbClr val="84939E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IN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100</a:t>
                  </a: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84796F3E-74A3-49C2-85C2-4E4E52AE6939}"/>
                  </a:ext>
                </a:extLst>
              </p:cNvPr>
              <p:cNvGrpSpPr/>
              <p:nvPr/>
            </p:nvGrpSpPr>
            <p:grpSpPr>
              <a:xfrm>
                <a:off x="4883107" y="1557793"/>
                <a:ext cx="2303779" cy="2009494"/>
                <a:chOff x="4883912" y="1581173"/>
                <a:chExt cx="2303779" cy="2009494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57DE70B4-5236-4044-916E-3E55E0C8AB7E}"/>
                    </a:ext>
                  </a:extLst>
                </p:cNvPr>
                <p:cNvGrpSpPr/>
                <p:nvPr/>
              </p:nvGrpSpPr>
              <p:grpSpPr>
                <a:xfrm>
                  <a:off x="4883912" y="1581173"/>
                  <a:ext cx="2303779" cy="2009494"/>
                  <a:chOff x="758715" y="399818"/>
                  <a:chExt cx="1926945" cy="1680797"/>
                </a:xfrm>
              </p:grpSpPr>
              <p:sp>
                <p:nvSpPr>
                  <p:cNvPr id="152" name="Freeform 29">
                    <a:extLst>
                      <a:ext uri="{FF2B5EF4-FFF2-40B4-BE49-F238E27FC236}">
                        <a16:creationId xmlns:a16="http://schemas.microsoft.com/office/drawing/2014/main" id="{C43A2AC8-EA24-4B35-9EF2-9E1FF17EAD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99812" y="541944"/>
                    <a:ext cx="1643722" cy="1127741"/>
                  </a:xfrm>
                  <a:custGeom>
                    <a:avLst/>
                    <a:gdLst>
                      <a:gd name="T0" fmla="*/ 847 w 847"/>
                      <a:gd name="T1" fmla="*/ 423 h 582"/>
                      <a:gd name="T2" fmla="*/ 816 w 847"/>
                      <a:gd name="T3" fmla="*/ 582 h 582"/>
                      <a:gd name="T4" fmla="*/ 31 w 847"/>
                      <a:gd name="T5" fmla="*/ 582 h 582"/>
                      <a:gd name="T6" fmla="*/ 0 w 847"/>
                      <a:gd name="T7" fmla="*/ 423 h 582"/>
                      <a:gd name="T8" fmla="*/ 423 w 847"/>
                      <a:gd name="T9" fmla="*/ 0 h 582"/>
                      <a:gd name="T10" fmla="*/ 847 w 847"/>
                      <a:gd name="T11" fmla="*/ 423 h 5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47" h="582">
                        <a:moveTo>
                          <a:pt x="847" y="423"/>
                        </a:moveTo>
                        <a:cubicBezTo>
                          <a:pt x="847" y="479"/>
                          <a:pt x="836" y="533"/>
                          <a:pt x="816" y="582"/>
                        </a:cubicBezTo>
                        <a:cubicBezTo>
                          <a:pt x="31" y="582"/>
                          <a:pt x="31" y="582"/>
                          <a:pt x="31" y="582"/>
                        </a:cubicBezTo>
                        <a:cubicBezTo>
                          <a:pt x="11" y="533"/>
                          <a:pt x="0" y="479"/>
                          <a:pt x="0" y="423"/>
                        </a:cubicBezTo>
                        <a:cubicBezTo>
                          <a:pt x="0" y="189"/>
                          <a:pt x="190" y="0"/>
                          <a:pt x="423" y="0"/>
                        </a:cubicBezTo>
                        <a:cubicBezTo>
                          <a:pt x="657" y="0"/>
                          <a:pt x="847" y="189"/>
                          <a:pt x="847" y="42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3" name="Freeform 23">
                    <a:extLst>
                      <a:ext uri="{FF2B5EF4-FFF2-40B4-BE49-F238E27FC236}">
                        <a16:creationId xmlns:a16="http://schemas.microsoft.com/office/drawing/2014/main" id="{CCD0DC0D-FB1F-434C-91F6-FC586BF31EE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758715" y="399818"/>
                    <a:ext cx="1926945" cy="1680797"/>
                  </a:xfrm>
                  <a:custGeom>
                    <a:avLst/>
                    <a:gdLst>
                      <a:gd name="T0" fmla="*/ 967 w 993"/>
                      <a:gd name="T1" fmla="*/ 656 h 867"/>
                      <a:gd name="T2" fmla="*/ 967 w 993"/>
                      <a:gd name="T3" fmla="*/ 655 h 867"/>
                      <a:gd name="T4" fmla="*/ 967 w 993"/>
                      <a:gd name="T5" fmla="*/ 655 h 867"/>
                      <a:gd name="T6" fmla="*/ 993 w 993"/>
                      <a:gd name="T7" fmla="*/ 496 h 867"/>
                      <a:gd name="T8" fmla="*/ 496 w 993"/>
                      <a:gd name="T9" fmla="*/ 0 h 867"/>
                      <a:gd name="T10" fmla="*/ 0 w 993"/>
                      <a:gd name="T11" fmla="*/ 496 h 867"/>
                      <a:gd name="T12" fmla="*/ 26 w 993"/>
                      <a:gd name="T13" fmla="*/ 655 h 867"/>
                      <a:gd name="T14" fmla="*/ 26 w 993"/>
                      <a:gd name="T15" fmla="*/ 655 h 867"/>
                      <a:gd name="T16" fmla="*/ 26 w 993"/>
                      <a:gd name="T17" fmla="*/ 656 h 867"/>
                      <a:gd name="T18" fmla="*/ 31 w 993"/>
                      <a:gd name="T19" fmla="*/ 669 h 867"/>
                      <a:gd name="T20" fmla="*/ 31 w 993"/>
                      <a:gd name="T21" fmla="*/ 669 h 867"/>
                      <a:gd name="T22" fmla="*/ 36 w 993"/>
                      <a:gd name="T23" fmla="*/ 682 h 867"/>
                      <a:gd name="T24" fmla="*/ 80 w 993"/>
                      <a:gd name="T25" fmla="*/ 767 h 867"/>
                      <a:gd name="T26" fmla="*/ 91 w 993"/>
                      <a:gd name="T27" fmla="*/ 783 h 867"/>
                      <a:gd name="T28" fmla="*/ 108 w 993"/>
                      <a:gd name="T29" fmla="*/ 806 h 867"/>
                      <a:gd name="T30" fmla="*/ 126 w 993"/>
                      <a:gd name="T31" fmla="*/ 828 h 867"/>
                      <a:gd name="T32" fmla="*/ 133 w 993"/>
                      <a:gd name="T33" fmla="*/ 835 h 867"/>
                      <a:gd name="T34" fmla="*/ 133 w 993"/>
                      <a:gd name="T35" fmla="*/ 835 h 867"/>
                      <a:gd name="T36" fmla="*/ 146 w 993"/>
                      <a:gd name="T37" fmla="*/ 848 h 867"/>
                      <a:gd name="T38" fmla="*/ 153 w 993"/>
                      <a:gd name="T39" fmla="*/ 855 h 867"/>
                      <a:gd name="T40" fmla="*/ 158 w 993"/>
                      <a:gd name="T41" fmla="*/ 860 h 867"/>
                      <a:gd name="T42" fmla="*/ 160 w 993"/>
                      <a:gd name="T43" fmla="*/ 861 h 867"/>
                      <a:gd name="T44" fmla="*/ 166 w 993"/>
                      <a:gd name="T45" fmla="*/ 867 h 867"/>
                      <a:gd name="T46" fmla="*/ 827 w 993"/>
                      <a:gd name="T47" fmla="*/ 867 h 867"/>
                      <a:gd name="T48" fmla="*/ 840 w 993"/>
                      <a:gd name="T49" fmla="*/ 855 h 867"/>
                      <a:gd name="T50" fmla="*/ 846 w 993"/>
                      <a:gd name="T51" fmla="*/ 849 h 867"/>
                      <a:gd name="T52" fmla="*/ 860 w 993"/>
                      <a:gd name="T53" fmla="*/ 834 h 867"/>
                      <a:gd name="T54" fmla="*/ 866 w 993"/>
                      <a:gd name="T55" fmla="*/ 828 h 867"/>
                      <a:gd name="T56" fmla="*/ 873 w 993"/>
                      <a:gd name="T57" fmla="*/ 820 h 867"/>
                      <a:gd name="T58" fmla="*/ 878 w 993"/>
                      <a:gd name="T59" fmla="*/ 814 h 867"/>
                      <a:gd name="T60" fmla="*/ 881 w 993"/>
                      <a:gd name="T61" fmla="*/ 811 h 867"/>
                      <a:gd name="T62" fmla="*/ 885 w 993"/>
                      <a:gd name="T63" fmla="*/ 806 h 867"/>
                      <a:gd name="T64" fmla="*/ 897 w 993"/>
                      <a:gd name="T65" fmla="*/ 790 h 867"/>
                      <a:gd name="T66" fmla="*/ 901 w 993"/>
                      <a:gd name="T67" fmla="*/ 784 h 867"/>
                      <a:gd name="T68" fmla="*/ 902 w 993"/>
                      <a:gd name="T69" fmla="*/ 783 h 867"/>
                      <a:gd name="T70" fmla="*/ 907 w 993"/>
                      <a:gd name="T71" fmla="*/ 775 h 867"/>
                      <a:gd name="T72" fmla="*/ 913 w 993"/>
                      <a:gd name="T73" fmla="*/ 767 h 867"/>
                      <a:gd name="T74" fmla="*/ 923 w 993"/>
                      <a:gd name="T75" fmla="*/ 751 h 867"/>
                      <a:gd name="T76" fmla="*/ 928 w 993"/>
                      <a:gd name="T77" fmla="*/ 743 h 867"/>
                      <a:gd name="T78" fmla="*/ 932 w 993"/>
                      <a:gd name="T79" fmla="*/ 735 h 867"/>
                      <a:gd name="T80" fmla="*/ 946 w 993"/>
                      <a:gd name="T81" fmla="*/ 708 h 867"/>
                      <a:gd name="T82" fmla="*/ 949 w 993"/>
                      <a:gd name="T83" fmla="*/ 701 h 867"/>
                      <a:gd name="T84" fmla="*/ 950 w 993"/>
                      <a:gd name="T85" fmla="*/ 700 h 867"/>
                      <a:gd name="T86" fmla="*/ 953 w 993"/>
                      <a:gd name="T87" fmla="*/ 691 h 867"/>
                      <a:gd name="T88" fmla="*/ 957 w 993"/>
                      <a:gd name="T89" fmla="*/ 682 h 867"/>
                      <a:gd name="T90" fmla="*/ 962 w 993"/>
                      <a:gd name="T91" fmla="*/ 669 h 867"/>
                      <a:gd name="T92" fmla="*/ 962 w 993"/>
                      <a:gd name="T93" fmla="*/ 669 h 867"/>
                      <a:gd name="T94" fmla="*/ 967 w 993"/>
                      <a:gd name="T95" fmla="*/ 656 h 867"/>
                      <a:gd name="T96" fmla="*/ 104 w 993"/>
                      <a:gd name="T97" fmla="*/ 655 h 867"/>
                      <a:gd name="T98" fmla="*/ 73 w 993"/>
                      <a:gd name="T99" fmla="*/ 496 h 867"/>
                      <a:gd name="T100" fmla="*/ 496 w 993"/>
                      <a:gd name="T101" fmla="*/ 73 h 867"/>
                      <a:gd name="T102" fmla="*/ 920 w 993"/>
                      <a:gd name="T103" fmla="*/ 496 h 867"/>
                      <a:gd name="T104" fmla="*/ 889 w 993"/>
                      <a:gd name="T105" fmla="*/ 655 h 867"/>
                      <a:gd name="T106" fmla="*/ 104 w 993"/>
                      <a:gd name="T107" fmla="*/ 655 h 8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993" h="867">
                        <a:moveTo>
                          <a:pt x="967" y="656"/>
                        </a:moveTo>
                        <a:cubicBezTo>
                          <a:pt x="967" y="656"/>
                          <a:pt x="967" y="655"/>
                          <a:pt x="967" y="655"/>
                        </a:cubicBezTo>
                        <a:cubicBezTo>
                          <a:pt x="967" y="655"/>
                          <a:pt x="967" y="655"/>
                          <a:pt x="967" y="655"/>
                        </a:cubicBezTo>
                        <a:cubicBezTo>
                          <a:pt x="984" y="605"/>
                          <a:pt x="993" y="552"/>
                          <a:pt x="993" y="496"/>
                        </a:cubicBezTo>
                        <a:cubicBezTo>
                          <a:pt x="993" y="222"/>
                          <a:pt x="771" y="0"/>
                          <a:pt x="496" y="0"/>
                        </a:cubicBezTo>
                        <a:cubicBezTo>
                          <a:pt x="222" y="0"/>
                          <a:pt x="0" y="222"/>
                          <a:pt x="0" y="496"/>
                        </a:cubicBezTo>
                        <a:cubicBezTo>
                          <a:pt x="0" y="552"/>
                          <a:pt x="9" y="605"/>
                          <a:pt x="26" y="655"/>
                        </a:cubicBezTo>
                        <a:cubicBezTo>
                          <a:pt x="26" y="655"/>
                          <a:pt x="26" y="655"/>
                          <a:pt x="26" y="655"/>
                        </a:cubicBezTo>
                        <a:cubicBezTo>
                          <a:pt x="26" y="655"/>
                          <a:pt x="26" y="656"/>
                          <a:pt x="26" y="656"/>
                        </a:cubicBezTo>
                        <a:cubicBezTo>
                          <a:pt x="27" y="660"/>
                          <a:pt x="29" y="664"/>
                          <a:pt x="31" y="669"/>
                        </a:cubicBezTo>
                        <a:cubicBezTo>
                          <a:pt x="31" y="669"/>
                          <a:pt x="31" y="669"/>
                          <a:pt x="31" y="669"/>
                        </a:cubicBezTo>
                        <a:cubicBezTo>
                          <a:pt x="32" y="673"/>
                          <a:pt x="34" y="678"/>
                          <a:pt x="36" y="682"/>
                        </a:cubicBezTo>
                        <a:cubicBezTo>
                          <a:pt x="48" y="712"/>
                          <a:pt x="63" y="740"/>
                          <a:pt x="80" y="767"/>
                        </a:cubicBezTo>
                        <a:cubicBezTo>
                          <a:pt x="84" y="772"/>
                          <a:pt x="87" y="778"/>
                          <a:pt x="91" y="783"/>
                        </a:cubicBezTo>
                        <a:cubicBezTo>
                          <a:pt x="96" y="791"/>
                          <a:pt x="102" y="798"/>
                          <a:pt x="108" y="806"/>
                        </a:cubicBezTo>
                        <a:cubicBezTo>
                          <a:pt x="114" y="813"/>
                          <a:pt x="120" y="820"/>
                          <a:pt x="126" y="828"/>
                        </a:cubicBezTo>
                        <a:cubicBezTo>
                          <a:pt x="129" y="830"/>
                          <a:pt x="131" y="832"/>
                          <a:pt x="133" y="835"/>
                        </a:cubicBezTo>
                        <a:cubicBezTo>
                          <a:pt x="133" y="835"/>
                          <a:pt x="133" y="835"/>
                          <a:pt x="133" y="835"/>
                        </a:cubicBezTo>
                        <a:cubicBezTo>
                          <a:pt x="137" y="839"/>
                          <a:pt x="142" y="844"/>
                          <a:pt x="146" y="848"/>
                        </a:cubicBezTo>
                        <a:cubicBezTo>
                          <a:pt x="148" y="850"/>
                          <a:pt x="151" y="853"/>
                          <a:pt x="153" y="855"/>
                        </a:cubicBezTo>
                        <a:cubicBezTo>
                          <a:pt x="155" y="857"/>
                          <a:pt x="156" y="858"/>
                          <a:pt x="158" y="860"/>
                        </a:cubicBezTo>
                        <a:cubicBezTo>
                          <a:pt x="159" y="860"/>
                          <a:pt x="159" y="861"/>
                          <a:pt x="160" y="861"/>
                        </a:cubicBezTo>
                        <a:cubicBezTo>
                          <a:pt x="162" y="863"/>
                          <a:pt x="164" y="865"/>
                          <a:pt x="166" y="867"/>
                        </a:cubicBezTo>
                        <a:cubicBezTo>
                          <a:pt x="827" y="867"/>
                          <a:pt x="827" y="867"/>
                          <a:pt x="827" y="867"/>
                        </a:cubicBezTo>
                        <a:cubicBezTo>
                          <a:pt x="831" y="863"/>
                          <a:pt x="836" y="859"/>
                          <a:pt x="840" y="855"/>
                        </a:cubicBezTo>
                        <a:cubicBezTo>
                          <a:pt x="842" y="853"/>
                          <a:pt x="844" y="851"/>
                          <a:pt x="846" y="849"/>
                        </a:cubicBezTo>
                        <a:cubicBezTo>
                          <a:pt x="851" y="844"/>
                          <a:pt x="856" y="839"/>
                          <a:pt x="860" y="834"/>
                        </a:cubicBezTo>
                        <a:cubicBezTo>
                          <a:pt x="862" y="832"/>
                          <a:pt x="864" y="830"/>
                          <a:pt x="866" y="828"/>
                        </a:cubicBezTo>
                        <a:cubicBezTo>
                          <a:pt x="868" y="825"/>
                          <a:pt x="871" y="823"/>
                          <a:pt x="873" y="820"/>
                        </a:cubicBezTo>
                        <a:cubicBezTo>
                          <a:pt x="874" y="818"/>
                          <a:pt x="876" y="816"/>
                          <a:pt x="878" y="814"/>
                        </a:cubicBezTo>
                        <a:cubicBezTo>
                          <a:pt x="879" y="813"/>
                          <a:pt x="880" y="812"/>
                          <a:pt x="881" y="811"/>
                        </a:cubicBezTo>
                        <a:cubicBezTo>
                          <a:pt x="882" y="809"/>
                          <a:pt x="883" y="807"/>
                          <a:pt x="885" y="806"/>
                        </a:cubicBezTo>
                        <a:cubicBezTo>
                          <a:pt x="889" y="801"/>
                          <a:pt x="893" y="796"/>
                          <a:pt x="897" y="790"/>
                        </a:cubicBezTo>
                        <a:cubicBezTo>
                          <a:pt x="898" y="788"/>
                          <a:pt x="900" y="786"/>
                          <a:pt x="901" y="784"/>
                        </a:cubicBezTo>
                        <a:cubicBezTo>
                          <a:pt x="902" y="783"/>
                          <a:pt x="902" y="783"/>
                          <a:pt x="902" y="783"/>
                        </a:cubicBezTo>
                        <a:cubicBezTo>
                          <a:pt x="904" y="780"/>
                          <a:pt x="906" y="778"/>
                          <a:pt x="907" y="775"/>
                        </a:cubicBezTo>
                        <a:cubicBezTo>
                          <a:pt x="909" y="772"/>
                          <a:pt x="911" y="770"/>
                          <a:pt x="913" y="767"/>
                        </a:cubicBezTo>
                        <a:cubicBezTo>
                          <a:pt x="916" y="762"/>
                          <a:pt x="920" y="756"/>
                          <a:pt x="923" y="751"/>
                        </a:cubicBezTo>
                        <a:cubicBezTo>
                          <a:pt x="924" y="748"/>
                          <a:pt x="926" y="745"/>
                          <a:pt x="928" y="743"/>
                        </a:cubicBezTo>
                        <a:cubicBezTo>
                          <a:pt x="929" y="740"/>
                          <a:pt x="931" y="737"/>
                          <a:pt x="932" y="735"/>
                        </a:cubicBezTo>
                        <a:cubicBezTo>
                          <a:pt x="937" y="726"/>
                          <a:pt x="941" y="717"/>
                          <a:pt x="946" y="708"/>
                        </a:cubicBezTo>
                        <a:cubicBezTo>
                          <a:pt x="947" y="706"/>
                          <a:pt x="948" y="703"/>
                          <a:pt x="949" y="701"/>
                        </a:cubicBezTo>
                        <a:cubicBezTo>
                          <a:pt x="949" y="700"/>
                          <a:pt x="949" y="700"/>
                          <a:pt x="950" y="700"/>
                        </a:cubicBezTo>
                        <a:cubicBezTo>
                          <a:pt x="951" y="697"/>
                          <a:pt x="952" y="694"/>
                          <a:pt x="953" y="691"/>
                        </a:cubicBezTo>
                        <a:cubicBezTo>
                          <a:pt x="955" y="688"/>
                          <a:pt x="956" y="685"/>
                          <a:pt x="957" y="682"/>
                        </a:cubicBezTo>
                        <a:cubicBezTo>
                          <a:pt x="959" y="678"/>
                          <a:pt x="961" y="673"/>
                          <a:pt x="962" y="669"/>
                        </a:cubicBezTo>
                        <a:cubicBezTo>
                          <a:pt x="962" y="669"/>
                          <a:pt x="962" y="669"/>
                          <a:pt x="962" y="669"/>
                        </a:cubicBezTo>
                        <a:cubicBezTo>
                          <a:pt x="964" y="664"/>
                          <a:pt x="965" y="660"/>
                          <a:pt x="967" y="656"/>
                        </a:cubicBezTo>
                        <a:close/>
                        <a:moveTo>
                          <a:pt x="104" y="655"/>
                        </a:moveTo>
                        <a:cubicBezTo>
                          <a:pt x="84" y="606"/>
                          <a:pt x="73" y="552"/>
                          <a:pt x="73" y="496"/>
                        </a:cubicBezTo>
                        <a:cubicBezTo>
                          <a:pt x="73" y="262"/>
                          <a:pt x="263" y="73"/>
                          <a:pt x="496" y="73"/>
                        </a:cubicBezTo>
                        <a:cubicBezTo>
                          <a:pt x="730" y="73"/>
                          <a:pt x="920" y="262"/>
                          <a:pt x="920" y="496"/>
                        </a:cubicBezTo>
                        <a:cubicBezTo>
                          <a:pt x="920" y="552"/>
                          <a:pt x="909" y="606"/>
                          <a:pt x="889" y="655"/>
                        </a:cubicBezTo>
                        <a:lnTo>
                          <a:pt x="104" y="655"/>
                        </a:lnTo>
                        <a:close/>
                      </a:path>
                    </a:pathLst>
                  </a:custGeom>
                  <a:solidFill>
                    <a:srgbClr val="990033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4" name="Freeform 24">
                    <a:extLst>
                      <a:ext uri="{FF2B5EF4-FFF2-40B4-BE49-F238E27FC236}">
                        <a16:creationId xmlns:a16="http://schemas.microsoft.com/office/drawing/2014/main" id="{E1CDA498-0063-401A-B089-3C839F82C2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28748" y="1722210"/>
                    <a:ext cx="85482" cy="164784"/>
                  </a:xfrm>
                  <a:custGeom>
                    <a:avLst/>
                    <a:gdLst>
                      <a:gd name="T0" fmla="*/ 0 w 44"/>
                      <a:gd name="T1" fmla="*/ 0 h 85"/>
                      <a:gd name="T2" fmla="*/ 44 w 44"/>
                      <a:gd name="T3" fmla="*/ 85 h 85"/>
                      <a:gd name="T4" fmla="*/ 0 w 44"/>
                      <a:gd name="T5" fmla="*/ 0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85">
                        <a:moveTo>
                          <a:pt x="0" y="0"/>
                        </a:moveTo>
                        <a:cubicBezTo>
                          <a:pt x="12" y="30"/>
                          <a:pt x="27" y="58"/>
                          <a:pt x="44" y="85"/>
                        </a:cubicBezTo>
                        <a:cubicBezTo>
                          <a:pt x="27" y="58"/>
                          <a:pt x="12" y="3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ED462F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5" name="Freeform 25">
                    <a:extLst>
                      <a:ext uri="{FF2B5EF4-FFF2-40B4-BE49-F238E27FC236}">
                        <a16:creationId xmlns:a16="http://schemas.microsoft.com/office/drawing/2014/main" id="{2F5B6293-4670-43DD-AE87-B7DA1BD719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4230" y="1886994"/>
                    <a:ext cx="20598" cy="30897"/>
                  </a:xfrm>
                  <a:custGeom>
                    <a:avLst/>
                    <a:gdLst>
                      <a:gd name="T0" fmla="*/ 0 w 11"/>
                      <a:gd name="T1" fmla="*/ 0 h 16"/>
                      <a:gd name="T2" fmla="*/ 11 w 11"/>
                      <a:gd name="T3" fmla="*/ 16 h 16"/>
                      <a:gd name="T4" fmla="*/ 0 w 11"/>
                      <a:gd name="T5" fmla="*/ 0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" h="16">
                        <a:moveTo>
                          <a:pt x="0" y="0"/>
                        </a:moveTo>
                        <a:cubicBezTo>
                          <a:pt x="4" y="5"/>
                          <a:pt x="7" y="11"/>
                          <a:pt x="11" y="16"/>
                        </a:cubicBezTo>
                        <a:cubicBezTo>
                          <a:pt x="7" y="11"/>
                          <a:pt x="4" y="5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ED462F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6" name="Freeform 26">
                    <a:extLst>
                      <a:ext uri="{FF2B5EF4-FFF2-40B4-BE49-F238E27FC236}">
                        <a16:creationId xmlns:a16="http://schemas.microsoft.com/office/drawing/2014/main" id="{B9BB29E4-66BD-414E-ABC6-E24672C862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34828" y="1917891"/>
                    <a:ext cx="32957" cy="44286"/>
                  </a:xfrm>
                  <a:custGeom>
                    <a:avLst/>
                    <a:gdLst>
                      <a:gd name="T0" fmla="*/ 0 w 17"/>
                      <a:gd name="T1" fmla="*/ 0 h 23"/>
                      <a:gd name="T2" fmla="*/ 17 w 17"/>
                      <a:gd name="T3" fmla="*/ 23 h 23"/>
                      <a:gd name="T4" fmla="*/ 0 w 17"/>
                      <a:gd name="T5" fmla="*/ 0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23">
                        <a:moveTo>
                          <a:pt x="0" y="0"/>
                        </a:moveTo>
                        <a:cubicBezTo>
                          <a:pt x="5" y="8"/>
                          <a:pt x="11" y="15"/>
                          <a:pt x="17" y="23"/>
                        </a:cubicBezTo>
                        <a:cubicBezTo>
                          <a:pt x="11" y="15"/>
                          <a:pt x="5" y="8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ED462F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7" name="Freeform 27">
                    <a:extLst>
                      <a:ext uri="{FF2B5EF4-FFF2-40B4-BE49-F238E27FC236}">
                        <a16:creationId xmlns:a16="http://schemas.microsoft.com/office/drawing/2014/main" id="{2961E856-9382-4127-A867-47A6716A32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67785" y="1962177"/>
                    <a:ext cx="35017" cy="43256"/>
                  </a:xfrm>
                  <a:custGeom>
                    <a:avLst/>
                    <a:gdLst>
                      <a:gd name="T0" fmla="*/ 0 w 18"/>
                      <a:gd name="T1" fmla="*/ 0 h 22"/>
                      <a:gd name="T2" fmla="*/ 18 w 18"/>
                      <a:gd name="T3" fmla="*/ 22 h 22"/>
                      <a:gd name="T4" fmla="*/ 0 w 18"/>
                      <a:gd name="T5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22">
                        <a:moveTo>
                          <a:pt x="0" y="0"/>
                        </a:moveTo>
                        <a:cubicBezTo>
                          <a:pt x="6" y="7"/>
                          <a:pt x="12" y="14"/>
                          <a:pt x="18" y="22"/>
                        </a:cubicBezTo>
                        <a:cubicBezTo>
                          <a:pt x="12" y="14"/>
                          <a:pt x="6" y="7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ED462F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8" name="Freeform 30">
                    <a:extLst>
                      <a:ext uri="{FF2B5EF4-FFF2-40B4-BE49-F238E27FC236}">
                        <a16:creationId xmlns:a16="http://schemas.microsoft.com/office/drawing/2014/main" id="{1D2DD8B7-C720-42A8-9F8B-006F471C5E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140000" flipH="1">
                    <a:off x="1317584" y="910721"/>
                    <a:ext cx="531430" cy="533488"/>
                  </a:xfrm>
                  <a:custGeom>
                    <a:avLst/>
                    <a:gdLst>
                      <a:gd name="T0" fmla="*/ 516 w 516"/>
                      <a:gd name="T1" fmla="*/ 0 h 518"/>
                      <a:gd name="T2" fmla="*/ 113 w 516"/>
                      <a:gd name="T3" fmla="*/ 518 h 518"/>
                      <a:gd name="T4" fmla="*/ 0 w 516"/>
                      <a:gd name="T5" fmla="*/ 403 h 518"/>
                      <a:gd name="T6" fmla="*/ 516 w 516"/>
                      <a:gd name="T7" fmla="*/ 0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16" h="518">
                        <a:moveTo>
                          <a:pt x="516" y="0"/>
                        </a:moveTo>
                        <a:lnTo>
                          <a:pt x="113" y="518"/>
                        </a:lnTo>
                        <a:lnTo>
                          <a:pt x="0" y="403"/>
                        </a:lnTo>
                        <a:lnTo>
                          <a:pt x="516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9" name="Oval 31">
                    <a:extLst>
                      <a:ext uri="{FF2B5EF4-FFF2-40B4-BE49-F238E27FC236}">
                        <a16:creationId xmlns:a16="http://schemas.microsoft.com/office/drawing/2014/main" id="{7D59E75C-96E3-4D91-A9A1-744C339A1D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040000">
                    <a:off x="1599114" y="1322609"/>
                    <a:ext cx="246146" cy="246146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23813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0" name="Freeform 32">
                    <a:extLst>
                      <a:ext uri="{FF2B5EF4-FFF2-40B4-BE49-F238E27FC236}">
                        <a16:creationId xmlns:a16="http://schemas.microsoft.com/office/drawing/2014/main" id="{78F1F0E7-5FE5-4F2E-917D-189B586AF8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0377" y="593439"/>
                    <a:ext cx="236877" cy="133887"/>
                  </a:xfrm>
                  <a:custGeom>
                    <a:avLst/>
                    <a:gdLst>
                      <a:gd name="T0" fmla="*/ 18 w 122"/>
                      <a:gd name="T1" fmla="*/ 69 h 69"/>
                      <a:gd name="T2" fmla="*/ 122 w 122"/>
                      <a:gd name="T3" fmla="*/ 50 h 69"/>
                      <a:gd name="T4" fmla="*/ 122 w 122"/>
                      <a:gd name="T5" fmla="*/ 0 h 69"/>
                      <a:gd name="T6" fmla="*/ 0 w 122"/>
                      <a:gd name="T7" fmla="*/ 21 h 69"/>
                      <a:gd name="T8" fmla="*/ 18 w 122"/>
                      <a:gd name="T9" fmla="*/ 69 h 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2" h="69">
                        <a:moveTo>
                          <a:pt x="18" y="69"/>
                        </a:moveTo>
                        <a:cubicBezTo>
                          <a:pt x="50" y="57"/>
                          <a:pt x="85" y="51"/>
                          <a:pt x="122" y="50"/>
                        </a:cubicBezTo>
                        <a:cubicBezTo>
                          <a:pt x="122" y="0"/>
                          <a:pt x="122" y="0"/>
                          <a:pt x="122" y="0"/>
                        </a:cubicBezTo>
                        <a:cubicBezTo>
                          <a:pt x="80" y="1"/>
                          <a:pt x="39" y="8"/>
                          <a:pt x="0" y="21"/>
                        </a:cubicBezTo>
                        <a:lnTo>
                          <a:pt x="18" y="69"/>
                        </a:lnTo>
                        <a:close/>
                      </a:path>
                    </a:pathLst>
                  </a:custGeom>
                  <a:solidFill>
                    <a:srgbClr val="84939E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1" name="Freeform 33">
                    <a:extLst>
                      <a:ext uri="{FF2B5EF4-FFF2-40B4-BE49-F238E27FC236}">
                        <a16:creationId xmlns:a16="http://schemas.microsoft.com/office/drawing/2014/main" id="{083521DB-05DE-4D8A-A883-5EFE417191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37121" y="593439"/>
                    <a:ext cx="235848" cy="133887"/>
                  </a:xfrm>
                  <a:custGeom>
                    <a:avLst/>
                    <a:gdLst>
                      <a:gd name="T0" fmla="*/ 0 w 122"/>
                      <a:gd name="T1" fmla="*/ 0 h 69"/>
                      <a:gd name="T2" fmla="*/ 0 w 122"/>
                      <a:gd name="T3" fmla="*/ 50 h 69"/>
                      <a:gd name="T4" fmla="*/ 104 w 122"/>
                      <a:gd name="T5" fmla="*/ 69 h 69"/>
                      <a:gd name="T6" fmla="*/ 122 w 122"/>
                      <a:gd name="T7" fmla="*/ 21 h 69"/>
                      <a:gd name="T8" fmla="*/ 0 w 122"/>
                      <a:gd name="T9" fmla="*/ 0 h 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2" h="69">
                        <a:moveTo>
                          <a:pt x="0" y="0"/>
                        </a:moveTo>
                        <a:cubicBezTo>
                          <a:pt x="0" y="50"/>
                          <a:pt x="0" y="50"/>
                          <a:pt x="0" y="50"/>
                        </a:cubicBezTo>
                        <a:cubicBezTo>
                          <a:pt x="36" y="51"/>
                          <a:pt x="71" y="57"/>
                          <a:pt x="104" y="69"/>
                        </a:cubicBezTo>
                        <a:cubicBezTo>
                          <a:pt x="122" y="21"/>
                          <a:pt x="122" y="21"/>
                          <a:pt x="122" y="21"/>
                        </a:cubicBezTo>
                        <a:cubicBezTo>
                          <a:pt x="82" y="8"/>
                          <a:pt x="42" y="1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84939E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2" name="Freeform 34">
                    <a:extLst>
                      <a:ext uri="{FF2B5EF4-FFF2-40B4-BE49-F238E27FC236}">
                        <a16:creationId xmlns:a16="http://schemas.microsoft.com/office/drawing/2014/main" id="{E448B5FB-D5AC-42D1-B583-546DAA9C511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7819" y="643905"/>
                    <a:ext cx="239967" cy="195681"/>
                  </a:xfrm>
                  <a:custGeom>
                    <a:avLst/>
                    <a:gdLst>
                      <a:gd name="T0" fmla="*/ 0 w 124"/>
                      <a:gd name="T1" fmla="*/ 48 h 101"/>
                      <a:gd name="T2" fmla="*/ 91 w 124"/>
                      <a:gd name="T3" fmla="*/ 101 h 101"/>
                      <a:gd name="T4" fmla="*/ 124 w 124"/>
                      <a:gd name="T5" fmla="*/ 62 h 101"/>
                      <a:gd name="T6" fmla="*/ 28 w 124"/>
                      <a:gd name="T7" fmla="*/ 5 h 101"/>
                      <a:gd name="T8" fmla="*/ 17 w 124"/>
                      <a:gd name="T9" fmla="*/ 0 h 101"/>
                      <a:gd name="T10" fmla="*/ 0 w 124"/>
                      <a:gd name="T11" fmla="*/ 48 h 1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24" h="101">
                        <a:moveTo>
                          <a:pt x="0" y="48"/>
                        </a:moveTo>
                        <a:cubicBezTo>
                          <a:pt x="33" y="61"/>
                          <a:pt x="64" y="79"/>
                          <a:pt x="91" y="101"/>
                        </a:cubicBezTo>
                        <a:cubicBezTo>
                          <a:pt x="124" y="62"/>
                          <a:pt x="124" y="62"/>
                          <a:pt x="124" y="62"/>
                        </a:cubicBezTo>
                        <a:cubicBezTo>
                          <a:pt x="95" y="39"/>
                          <a:pt x="63" y="20"/>
                          <a:pt x="28" y="5"/>
                        </a:cubicBezTo>
                        <a:cubicBezTo>
                          <a:pt x="25" y="3"/>
                          <a:pt x="21" y="2"/>
                          <a:pt x="17" y="0"/>
                        </a:cubicBezTo>
                        <a:lnTo>
                          <a:pt x="0" y="48"/>
                        </a:lnTo>
                        <a:close/>
                      </a:path>
                    </a:pathLst>
                  </a:custGeom>
                  <a:solidFill>
                    <a:srgbClr val="84939E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3" name="Freeform 35">
                    <a:extLst>
                      <a:ext uri="{FF2B5EF4-FFF2-40B4-BE49-F238E27FC236}">
                        <a16:creationId xmlns:a16="http://schemas.microsoft.com/office/drawing/2014/main" id="{7A486E25-5EA1-457C-BAB8-D325C2F93A1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67619" y="783971"/>
                    <a:ext cx="217309" cy="232757"/>
                  </a:xfrm>
                  <a:custGeom>
                    <a:avLst/>
                    <a:gdLst>
                      <a:gd name="T0" fmla="*/ 0 w 112"/>
                      <a:gd name="T1" fmla="*/ 39 h 120"/>
                      <a:gd name="T2" fmla="*/ 68 w 112"/>
                      <a:gd name="T3" fmla="*/ 120 h 120"/>
                      <a:gd name="T4" fmla="*/ 112 w 112"/>
                      <a:gd name="T5" fmla="*/ 94 h 120"/>
                      <a:gd name="T6" fmla="*/ 52 w 112"/>
                      <a:gd name="T7" fmla="*/ 18 h 120"/>
                      <a:gd name="T8" fmla="*/ 32 w 112"/>
                      <a:gd name="T9" fmla="*/ 0 h 120"/>
                      <a:gd name="T10" fmla="*/ 0 w 112"/>
                      <a:gd name="T11" fmla="*/ 39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2" h="120">
                        <a:moveTo>
                          <a:pt x="0" y="39"/>
                        </a:moveTo>
                        <a:cubicBezTo>
                          <a:pt x="26" y="62"/>
                          <a:pt x="49" y="89"/>
                          <a:pt x="68" y="120"/>
                        </a:cubicBezTo>
                        <a:cubicBezTo>
                          <a:pt x="112" y="94"/>
                          <a:pt x="112" y="94"/>
                          <a:pt x="112" y="94"/>
                        </a:cubicBezTo>
                        <a:cubicBezTo>
                          <a:pt x="95" y="67"/>
                          <a:pt x="75" y="41"/>
                          <a:pt x="52" y="18"/>
                        </a:cubicBezTo>
                        <a:cubicBezTo>
                          <a:pt x="46" y="12"/>
                          <a:pt x="39" y="6"/>
                          <a:pt x="32" y="0"/>
                        </a:cubicBezTo>
                        <a:lnTo>
                          <a:pt x="0" y="39"/>
                        </a:lnTo>
                        <a:close/>
                      </a:path>
                    </a:pathLst>
                  </a:custGeom>
                  <a:solidFill>
                    <a:srgbClr val="84939E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4" name="Freeform 36">
                    <a:extLst>
                      <a:ext uri="{FF2B5EF4-FFF2-40B4-BE49-F238E27FC236}">
                        <a16:creationId xmlns:a16="http://schemas.microsoft.com/office/drawing/2014/main" id="{2B4E2DD6-0031-458E-9AAE-FB80DE0DEE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89049" y="1245366"/>
                    <a:ext cx="106080" cy="239967"/>
                  </a:xfrm>
                  <a:custGeom>
                    <a:avLst/>
                    <a:gdLst>
                      <a:gd name="T0" fmla="*/ 50 w 55"/>
                      <a:gd name="T1" fmla="*/ 124 h 124"/>
                      <a:gd name="T2" fmla="*/ 55 w 55"/>
                      <a:gd name="T3" fmla="*/ 62 h 124"/>
                      <a:gd name="T4" fmla="*/ 50 w 55"/>
                      <a:gd name="T5" fmla="*/ 0 h 124"/>
                      <a:gd name="T6" fmla="*/ 0 w 55"/>
                      <a:gd name="T7" fmla="*/ 9 h 124"/>
                      <a:gd name="T8" fmla="*/ 4 w 55"/>
                      <a:gd name="T9" fmla="*/ 62 h 124"/>
                      <a:gd name="T10" fmla="*/ 0 w 55"/>
                      <a:gd name="T11" fmla="*/ 115 h 124"/>
                      <a:gd name="T12" fmla="*/ 50 w 55"/>
                      <a:gd name="T13" fmla="*/ 124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5" h="124">
                        <a:moveTo>
                          <a:pt x="50" y="124"/>
                        </a:moveTo>
                        <a:cubicBezTo>
                          <a:pt x="53" y="104"/>
                          <a:pt x="55" y="83"/>
                          <a:pt x="55" y="62"/>
                        </a:cubicBezTo>
                        <a:cubicBezTo>
                          <a:pt x="55" y="41"/>
                          <a:pt x="53" y="21"/>
                          <a:pt x="50" y="0"/>
                        </a:cubicBezTo>
                        <a:cubicBezTo>
                          <a:pt x="0" y="9"/>
                          <a:pt x="0" y="9"/>
                          <a:pt x="0" y="9"/>
                        </a:cubicBezTo>
                        <a:cubicBezTo>
                          <a:pt x="3" y="26"/>
                          <a:pt x="4" y="44"/>
                          <a:pt x="4" y="62"/>
                        </a:cubicBezTo>
                        <a:cubicBezTo>
                          <a:pt x="4" y="80"/>
                          <a:pt x="3" y="98"/>
                          <a:pt x="0" y="115"/>
                        </a:cubicBezTo>
                        <a:lnTo>
                          <a:pt x="50" y="124"/>
                        </a:lnTo>
                        <a:close/>
                      </a:path>
                    </a:pathLst>
                  </a:custGeom>
                  <a:solidFill>
                    <a:srgbClr val="84939E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5" name="Freeform 37">
                    <a:extLst>
                      <a:ext uri="{FF2B5EF4-FFF2-40B4-BE49-F238E27FC236}">
                        <a16:creationId xmlns:a16="http://schemas.microsoft.com/office/drawing/2014/main" id="{8D1DD73A-928D-4AE3-B06C-8C118AD8E38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12836" y="993040"/>
                    <a:ext cx="166844" cy="240997"/>
                  </a:xfrm>
                  <a:custGeom>
                    <a:avLst/>
                    <a:gdLst>
                      <a:gd name="T0" fmla="*/ 0 w 86"/>
                      <a:gd name="T1" fmla="*/ 25 h 124"/>
                      <a:gd name="T2" fmla="*/ 37 w 86"/>
                      <a:gd name="T3" fmla="*/ 124 h 124"/>
                      <a:gd name="T4" fmla="*/ 86 w 86"/>
                      <a:gd name="T5" fmla="*/ 115 h 124"/>
                      <a:gd name="T6" fmla="*/ 62 w 86"/>
                      <a:gd name="T7" fmla="*/ 37 h 124"/>
                      <a:gd name="T8" fmla="*/ 44 w 86"/>
                      <a:gd name="T9" fmla="*/ 0 h 124"/>
                      <a:gd name="T10" fmla="*/ 0 w 86"/>
                      <a:gd name="T11" fmla="*/ 25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6" h="124">
                        <a:moveTo>
                          <a:pt x="0" y="25"/>
                        </a:moveTo>
                        <a:cubicBezTo>
                          <a:pt x="17" y="55"/>
                          <a:pt x="30" y="89"/>
                          <a:pt x="37" y="124"/>
                        </a:cubicBezTo>
                        <a:cubicBezTo>
                          <a:pt x="86" y="115"/>
                          <a:pt x="86" y="115"/>
                          <a:pt x="86" y="115"/>
                        </a:cubicBezTo>
                        <a:cubicBezTo>
                          <a:pt x="81" y="89"/>
                          <a:pt x="73" y="62"/>
                          <a:pt x="62" y="37"/>
                        </a:cubicBezTo>
                        <a:cubicBezTo>
                          <a:pt x="57" y="24"/>
                          <a:pt x="51" y="12"/>
                          <a:pt x="44" y="0"/>
                        </a:cubicBezTo>
                        <a:lnTo>
                          <a:pt x="0" y="25"/>
                        </a:lnTo>
                        <a:close/>
                      </a:path>
                    </a:pathLst>
                  </a:custGeom>
                  <a:solidFill>
                    <a:srgbClr val="84939E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6" name="Freeform 38">
                    <a:extLst>
                      <a:ext uri="{FF2B5EF4-FFF2-40B4-BE49-F238E27FC236}">
                        <a16:creationId xmlns:a16="http://schemas.microsoft.com/office/drawing/2014/main" id="{5EA9082E-1153-4923-A792-BAADAC6ABE1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35559" y="643905"/>
                    <a:ext cx="240997" cy="195681"/>
                  </a:xfrm>
                  <a:custGeom>
                    <a:avLst/>
                    <a:gdLst>
                      <a:gd name="T0" fmla="*/ 33 w 124"/>
                      <a:gd name="T1" fmla="*/ 101 h 101"/>
                      <a:gd name="T2" fmla="*/ 124 w 124"/>
                      <a:gd name="T3" fmla="*/ 48 h 101"/>
                      <a:gd name="T4" fmla="*/ 107 w 124"/>
                      <a:gd name="T5" fmla="*/ 0 h 101"/>
                      <a:gd name="T6" fmla="*/ 95 w 124"/>
                      <a:gd name="T7" fmla="*/ 5 h 101"/>
                      <a:gd name="T8" fmla="*/ 0 w 124"/>
                      <a:gd name="T9" fmla="*/ 62 h 101"/>
                      <a:gd name="T10" fmla="*/ 33 w 124"/>
                      <a:gd name="T11" fmla="*/ 101 h 1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24" h="101">
                        <a:moveTo>
                          <a:pt x="33" y="101"/>
                        </a:moveTo>
                        <a:cubicBezTo>
                          <a:pt x="60" y="79"/>
                          <a:pt x="91" y="61"/>
                          <a:pt x="124" y="48"/>
                        </a:cubicBezTo>
                        <a:cubicBezTo>
                          <a:pt x="107" y="0"/>
                          <a:pt x="107" y="0"/>
                          <a:pt x="107" y="0"/>
                        </a:cubicBezTo>
                        <a:cubicBezTo>
                          <a:pt x="103" y="2"/>
                          <a:pt x="99" y="3"/>
                          <a:pt x="95" y="5"/>
                        </a:cubicBezTo>
                        <a:cubicBezTo>
                          <a:pt x="61" y="20"/>
                          <a:pt x="29" y="39"/>
                          <a:pt x="0" y="62"/>
                        </a:cubicBezTo>
                        <a:lnTo>
                          <a:pt x="33" y="101"/>
                        </a:lnTo>
                        <a:close/>
                      </a:path>
                    </a:pathLst>
                  </a:custGeom>
                  <a:solidFill>
                    <a:srgbClr val="990033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7" name="Freeform 39">
                    <a:extLst>
                      <a:ext uri="{FF2B5EF4-FFF2-40B4-BE49-F238E27FC236}">
                        <a16:creationId xmlns:a16="http://schemas.microsoft.com/office/drawing/2014/main" id="{E2DD9B46-2274-44B2-971D-1ED7940166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62635" y="993040"/>
                    <a:ext cx="166844" cy="240997"/>
                  </a:xfrm>
                  <a:custGeom>
                    <a:avLst/>
                    <a:gdLst>
                      <a:gd name="T0" fmla="*/ 50 w 86"/>
                      <a:gd name="T1" fmla="*/ 124 h 124"/>
                      <a:gd name="T2" fmla="*/ 86 w 86"/>
                      <a:gd name="T3" fmla="*/ 25 h 124"/>
                      <a:gd name="T4" fmla="*/ 43 w 86"/>
                      <a:gd name="T5" fmla="*/ 0 h 124"/>
                      <a:gd name="T6" fmla="*/ 24 w 86"/>
                      <a:gd name="T7" fmla="*/ 37 h 124"/>
                      <a:gd name="T8" fmla="*/ 0 w 86"/>
                      <a:gd name="T9" fmla="*/ 115 h 124"/>
                      <a:gd name="T10" fmla="*/ 50 w 86"/>
                      <a:gd name="T11" fmla="*/ 124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6" h="124">
                        <a:moveTo>
                          <a:pt x="50" y="124"/>
                        </a:moveTo>
                        <a:cubicBezTo>
                          <a:pt x="57" y="89"/>
                          <a:pt x="70" y="55"/>
                          <a:pt x="86" y="25"/>
                        </a:cubicBezTo>
                        <a:cubicBezTo>
                          <a:pt x="43" y="0"/>
                          <a:pt x="43" y="0"/>
                          <a:pt x="43" y="0"/>
                        </a:cubicBezTo>
                        <a:cubicBezTo>
                          <a:pt x="36" y="12"/>
                          <a:pt x="30" y="24"/>
                          <a:pt x="24" y="37"/>
                        </a:cubicBezTo>
                        <a:cubicBezTo>
                          <a:pt x="14" y="62"/>
                          <a:pt x="6" y="89"/>
                          <a:pt x="0" y="115"/>
                        </a:cubicBezTo>
                        <a:lnTo>
                          <a:pt x="50" y="124"/>
                        </a:lnTo>
                        <a:close/>
                      </a:path>
                    </a:pathLst>
                  </a:custGeom>
                  <a:solidFill>
                    <a:srgbClr val="990033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8" name="Freeform 40">
                    <a:extLst>
                      <a:ext uri="{FF2B5EF4-FFF2-40B4-BE49-F238E27FC236}">
                        <a16:creationId xmlns:a16="http://schemas.microsoft.com/office/drawing/2014/main" id="{50962600-C096-4A9B-90D4-5C1D98FCFD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49247" y="1245366"/>
                    <a:ext cx="104020" cy="239967"/>
                  </a:xfrm>
                  <a:custGeom>
                    <a:avLst/>
                    <a:gdLst>
                      <a:gd name="T0" fmla="*/ 54 w 54"/>
                      <a:gd name="T1" fmla="*/ 115 h 124"/>
                      <a:gd name="T2" fmla="*/ 50 w 54"/>
                      <a:gd name="T3" fmla="*/ 62 h 124"/>
                      <a:gd name="T4" fmla="*/ 54 w 54"/>
                      <a:gd name="T5" fmla="*/ 9 h 124"/>
                      <a:gd name="T6" fmla="*/ 5 w 54"/>
                      <a:gd name="T7" fmla="*/ 0 h 124"/>
                      <a:gd name="T8" fmla="*/ 0 w 54"/>
                      <a:gd name="T9" fmla="*/ 62 h 124"/>
                      <a:gd name="T10" fmla="*/ 5 w 54"/>
                      <a:gd name="T11" fmla="*/ 124 h 124"/>
                      <a:gd name="T12" fmla="*/ 54 w 54"/>
                      <a:gd name="T13" fmla="*/ 115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4" h="124">
                        <a:moveTo>
                          <a:pt x="54" y="115"/>
                        </a:moveTo>
                        <a:cubicBezTo>
                          <a:pt x="52" y="98"/>
                          <a:pt x="50" y="80"/>
                          <a:pt x="50" y="62"/>
                        </a:cubicBezTo>
                        <a:cubicBezTo>
                          <a:pt x="50" y="44"/>
                          <a:pt x="52" y="26"/>
                          <a:pt x="54" y="9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2" y="21"/>
                          <a:pt x="0" y="41"/>
                          <a:pt x="0" y="62"/>
                        </a:cubicBezTo>
                        <a:cubicBezTo>
                          <a:pt x="0" y="83"/>
                          <a:pt x="2" y="104"/>
                          <a:pt x="5" y="124"/>
                        </a:cubicBezTo>
                        <a:lnTo>
                          <a:pt x="54" y="115"/>
                        </a:lnTo>
                        <a:close/>
                      </a:path>
                    </a:pathLst>
                  </a:custGeom>
                  <a:solidFill>
                    <a:srgbClr val="990033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9" name="Freeform 41">
                    <a:extLst>
                      <a:ext uri="{FF2B5EF4-FFF2-40B4-BE49-F238E27FC236}">
                        <a16:creationId xmlns:a16="http://schemas.microsoft.com/office/drawing/2014/main" id="{1A0B0DDA-B7C4-4519-9C55-BE64570F6D3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59446" y="783971"/>
                    <a:ext cx="217309" cy="232757"/>
                  </a:xfrm>
                  <a:custGeom>
                    <a:avLst/>
                    <a:gdLst>
                      <a:gd name="T0" fmla="*/ 44 w 112"/>
                      <a:gd name="T1" fmla="*/ 120 h 120"/>
                      <a:gd name="T2" fmla="*/ 112 w 112"/>
                      <a:gd name="T3" fmla="*/ 39 h 120"/>
                      <a:gd name="T4" fmla="*/ 80 w 112"/>
                      <a:gd name="T5" fmla="*/ 0 h 120"/>
                      <a:gd name="T6" fmla="*/ 60 w 112"/>
                      <a:gd name="T7" fmla="*/ 18 h 120"/>
                      <a:gd name="T8" fmla="*/ 0 w 112"/>
                      <a:gd name="T9" fmla="*/ 94 h 120"/>
                      <a:gd name="T10" fmla="*/ 44 w 112"/>
                      <a:gd name="T11" fmla="*/ 120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2" h="120">
                        <a:moveTo>
                          <a:pt x="44" y="120"/>
                        </a:moveTo>
                        <a:cubicBezTo>
                          <a:pt x="62" y="89"/>
                          <a:pt x="85" y="62"/>
                          <a:pt x="112" y="39"/>
                        </a:cubicBezTo>
                        <a:cubicBezTo>
                          <a:pt x="80" y="0"/>
                          <a:pt x="80" y="0"/>
                          <a:pt x="80" y="0"/>
                        </a:cubicBezTo>
                        <a:cubicBezTo>
                          <a:pt x="73" y="6"/>
                          <a:pt x="66" y="12"/>
                          <a:pt x="60" y="18"/>
                        </a:cubicBezTo>
                        <a:cubicBezTo>
                          <a:pt x="37" y="41"/>
                          <a:pt x="17" y="67"/>
                          <a:pt x="0" y="94"/>
                        </a:cubicBezTo>
                        <a:lnTo>
                          <a:pt x="44" y="120"/>
                        </a:lnTo>
                        <a:close/>
                      </a:path>
                    </a:pathLst>
                  </a:custGeom>
                  <a:solidFill>
                    <a:srgbClr val="990033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1" name="TextBox 170">
                    <a:extLst>
                      <a:ext uri="{FF2B5EF4-FFF2-40B4-BE49-F238E27FC236}">
                        <a16:creationId xmlns:a16="http://schemas.microsoft.com/office/drawing/2014/main" id="{86EE39D4-D58E-4237-83D6-A13E5E54A473}"/>
                      </a:ext>
                    </a:extLst>
                  </p:cNvPr>
                  <p:cNvSpPr txBox="1"/>
                  <p:nvPr/>
                </p:nvSpPr>
                <p:spPr>
                  <a:xfrm>
                    <a:off x="934828" y="1503212"/>
                    <a:ext cx="243232" cy="128716"/>
                  </a:xfrm>
                  <a:prstGeom prst="rect">
                    <a:avLst/>
                  </a:prstGeom>
                  <a:noFill/>
                  <a:ln>
                    <a:solidFill>
                      <a:srgbClr val="84939E"/>
                    </a:solidFill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IN" sz="10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0</a:t>
                    </a:r>
                  </a:p>
                </p:txBody>
              </p:sp>
              <p:sp>
                <p:nvSpPr>
                  <p:cNvPr id="172" name="TextBox 171">
                    <a:extLst>
                      <a:ext uri="{FF2B5EF4-FFF2-40B4-BE49-F238E27FC236}">
                        <a16:creationId xmlns:a16="http://schemas.microsoft.com/office/drawing/2014/main" id="{EBD74865-EDC5-4C75-83F2-0E2C4012628E}"/>
                      </a:ext>
                    </a:extLst>
                  </p:cNvPr>
                  <p:cNvSpPr txBox="1"/>
                  <p:nvPr/>
                </p:nvSpPr>
                <p:spPr>
                  <a:xfrm>
                    <a:off x="2218086" y="1503212"/>
                    <a:ext cx="243232" cy="128716"/>
                  </a:xfrm>
                  <a:prstGeom prst="rect">
                    <a:avLst/>
                  </a:prstGeom>
                  <a:noFill/>
                  <a:ln>
                    <a:solidFill>
                      <a:srgbClr val="84939E"/>
                    </a:solidFill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IN" sz="10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100</a:t>
                    </a:r>
                  </a:p>
                </p:txBody>
              </p:sp>
            </p:grpSp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9B09A390-3746-47F5-8829-1AFE9179E72C}"/>
                    </a:ext>
                  </a:extLst>
                </p:cNvPr>
                <p:cNvSpPr txBox="1"/>
                <p:nvPr/>
              </p:nvSpPr>
              <p:spPr>
                <a:xfrm>
                  <a:off x="5255769" y="3148772"/>
                  <a:ext cx="1572380" cy="43088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4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Production Cost (%)</a:t>
                  </a:r>
                  <a:endParaRPr lang="en-IN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423420B8-82A4-47CD-9FC7-216C62255E05}"/>
                  </a:ext>
                </a:extLst>
              </p:cNvPr>
              <p:cNvGrpSpPr/>
              <p:nvPr/>
            </p:nvGrpSpPr>
            <p:grpSpPr>
              <a:xfrm>
                <a:off x="8184833" y="1557793"/>
                <a:ext cx="2303779" cy="2009494"/>
                <a:chOff x="8184833" y="1557793"/>
                <a:chExt cx="2303779" cy="2009494"/>
              </a:xfrm>
            </p:grpSpPr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29B8CC61-4136-4512-B175-0F42FBAED469}"/>
                    </a:ext>
                  </a:extLst>
                </p:cNvPr>
                <p:cNvGrpSpPr/>
                <p:nvPr/>
              </p:nvGrpSpPr>
              <p:grpSpPr>
                <a:xfrm>
                  <a:off x="8184833" y="1557793"/>
                  <a:ext cx="2303779" cy="2009494"/>
                  <a:chOff x="758715" y="399818"/>
                  <a:chExt cx="1926945" cy="1680797"/>
                </a:xfrm>
              </p:grpSpPr>
              <p:sp>
                <p:nvSpPr>
                  <p:cNvPr id="36" name="Freeform 29">
                    <a:extLst>
                      <a:ext uri="{FF2B5EF4-FFF2-40B4-BE49-F238E27FC236}">
                        <a16:creationId xmlns:a16="http://schemas.microsoft.com/office/drawing/2014/main" id="{71277EF6-5744-46D7-A7DC-8154DEB4F1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99812" y="541944"/>
                    <a:ext cx="1643722" cy="1127741"/>
                  </a:xfrm>
                  <a:custGeom>
                    <a:avLst/>
                    <a:gdLst>
                      <a:gd name="T0" fmla="*/ 847 w 847"/>
                      <a:gd name="T1" fmla="*/ 423 h 582"/>
                      <a:gd name="T2" fmla="*/ 816 w 847"/>
                      <a:gd name="T3" fmla="*/ 582 h 582"/>
                      <a:gd name="T4" fmla="*/ 31 w 847"/>
                      <a:gd name="T5" fmla="*/ 582 h 582"/>
                      <a:gd name="T6" fmla="*/ 0 w 847"/>
                      <a:gd name="T7" fmla="*/ 423 h 582"/>
                      <a:gd name="T8" fmla="*/ 423 w 847"/>
                      <a:gd name="T9" fmla="*/ 0 h 582"/>
                      <a:gd name="T10" fmla="*/ 847 w 847"/>
                      <a:gd name="T11" fmla="*/ 423 h 5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47" h="582">
                        <a:moveTo>
                          <a:pt x="847" y="423"/>
                        </a:moveTo>
                        <a:cubicBezTo>
                          <a:pt x="847" y="479"/>
                          <a:pt x="836" y="533"/>
                          <a:pt x="816" y="582"/>
                        </a:cubicBezTo>
                        <a:cubicBezTo>
                          <a:pt x="31" y="582"/>
                          <a:pt x="31" y="582"/>
                          <a:pt x="31" y="582"/>
                        </a:cubicBezTo>
                        <a:cubicBezTo>
                          <a:pt x="11" y="533"/>
                          <a:pt x="0" y="479"/>
                          <a:pt x="0" y="423"/>
                        </a:cubicBezTo>
                        <a:cubicBezTo>
                          <a:pt x="0" y="189"/>
                          <a:pt x="190" y="0"/>
                          <a:pt x="423" y="0"/>
                        </a:cubicBezTo>
                        <a:cubicBezTo>
                          <a:pt x="657" y="0"/>
                          <a:pt x="847" y="189"/>
                          <a:pt x="847" y="42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" name="Freeform 23">
                    <a:extLst>
                      <a:ext uri="{FF2B5EF4-FFF2-40B4-BE49-F238E27FC236}">
                        <a16:creationId xmlns:a16="http://schemas.microsoft.com/office/drawing/2014/main" id="{F2BBA7F2-0699-4C48-9504-4E56C568356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758715" y="399818"/>
                    <a:ext cx="1926945" cy="1680797"/>
                  </a:xfrm>
                  <a:custGeom>
                    <a:avLst/>
                    <a:gdLst>
                      <a:gd name="T0" fmla="*/ 967 w 993"/>
                      <a:gd name="T1" fmla="*/ 656 h 867"/>
                      <a:gd name="T2" fmla="*/ 967 w 993"/>
                      <a:gd name="T3" fmla="*/ 655 h 867"/>
                      <a:gd name="T4" fmla="*/ 967 w 993"/>
                      <a:gd name="T5" fmla="*/ 655 h 867"/>
                      <a:gd name="T6" fmla="*/ 993 w 993"/>
                      <a:gd name="T7" fmla="*/ 496 h 867"/>
                      <a:gd name="T8" fmla="*/ 496 w 993"/>
                      <a:gd name="T9" fmla="*/ 0 h 867"/>
                      <a:gd name="T10" fmla="*/ 0 w 993"/>
                      <a:gd name="T11" fmla="*/ 496 h 867"/>
                      <a:gd name="T12" fmla="*/ 26 w 993"/>
                      <a:gd name="T13" fmla="*/ 655 h 867"/>
                      <a:gd name="T14" fmla="*/ 26 w 993"/>
                      <a:gd name="T15" fmla="*/ 655 h 867"/>
                      <a:gd name="T16" fmla="*/ 26 w 993"/>
                      <a:gd name="T17" fmla="*/ 656 h 867"/>
                      <a:gd name="T18" fmla="*/ 31 w 993"/>
                      <a:gd name="T19" fmla="*/ 669 h 867"/>
                      <a:gd name="T20" fmla="*/ 31 w 993"/>
                      <a:gd name="T21" fmla="*/ 669 h 867"/>
                      <a:gd name="T22" fmla="*/ 36 w 993"/>
                      <a:gd name="T23" fmla="*/ 682 h 867"/>
                      <a:gd name="T24" fmla="*/ 80 w 993"/>
                      <a:gd name="T25" fmla="*/ 767 h 867"/>
                      <a:gd name="T26" fmla="*/ 91 w 993"/>
                      <a:gd name="T27" fmla="*/ 783 h 867"/>
                      <a:gd name="T28" fmla="*/ 108 w 993"/>
                      <a:gd name="T29" fmla="*/ 806 h 867"/>
                      <a:gd name="T30" fmla="*/ 126 w 993"/>
                      <a:gd name="T31" fmla="*/ 828 h 867"/>
                      <a:gd name="T32" fmla="*/ 133 w 993"/>
                      <a:gd name="T33" fmla="*/ 835 h 867"/>
                      <a:gd name="T34" fmla="*/ 133 w 993"/>
                      <a:gd name="T35" fmla="*/ 835 h 867"/>
                      <a:gd name="T36" fmla="*/ 146 w 993"/>
                      <a:gd name="T37" fmla="*/ 848 h 867"/>
                      <a:gd name="T38" fmla="*/ 153 w 993"/>
                      <a:gd name="T39" fmla="*/ 855 h 867"/>
                      <a:gd name="T40" fmla="*/ 158 w 993"/>
                      <a:gd name="T41" fmla="*/ 860 h 867"/>
                      <a:gd name="T42" fmla="*/ 160 w 993"/>
                      <a:gd name="T43" fmla="*/ 861 h 867"/>
                      <a:gd name="T44" fmla="*/ 166 w 993"/>
                      <a:gd name="T45" fmla="*/ 867 h 867"/>
                      <a:gd name="T46" fmla="*/ 827 w 993"/>
                      <a:gd name="T47" fmla="*/ 867 h 867"/>
                      <a:gd name="T48" fmla="*/ 840 w 993"/>
                      <a:gd name="T49" fmla="*/ 855 h 867"/>
                      <a:gd name="T50" fmla="*/ 846 w 993"/>
                      <a:gd name="T51" fmla="*/ 849 h 867"/>
                      <a:gd name="T52" fmla="*/ 860 w 993"/>
                      <a:gd name="T53" fmla="*/ 834 h 867"/>
                      <a:gd name="T54" fmla="*/ 866 w 993"/>
                      <a:gd name="T55" fmla="*/ 828 h 867"/>
                      <a:gd name="T56" fmla="*/ 873 w 993"/>
                      <a:gd name="T57" fmla="*/ 820 h 867"/>
                      <a:gd name="T58" fmla="*/ 878 w 993"/>
                      <a:gd name="T59" fmla="*/ 814 h 867"/>
                      <a:gd name="T60" fmla="*/ 881 w 993"/>
                      <a:gd name="T61" fmla="*/ 811 h 867"/>
                      <a:gd name="T62" fmla="*/ 885 w 993"/>
                      <a:gd name="T63" fmla="*/ 806 h 867"/>
                      <a:gd name="T64" fmla="*/ 897 w 993"/>
                      <a:gd name="T65" fmla="*/ 790 h 867"/>
                      <a:gd name="T66" fmla="*/ 901 w 993"/>
                      <a:gd name="T67" fmla="*/ 784 h 867"/>
                      <a:gd name="T68" fmla="*/ 902 w 993"/>
                      <a:gd name="T69" fmla="*/ 783 h 867"/>
                      <a:gd name="T70" fmla="*/ 907 w 993"/>
                      <a:gd name="T71" fmla="*/ 775 h 867"/>
                      <a:gd name="T72" fmla="*/ 913 w 993"/>
                      <a:gd name="T73" fmla="*/ 767 h 867"/>
                      <a:gd name="T74" fmla="*/ 923 w 993"/>
                      <a:gd name="T75" fmla="*/ 751 h 867"/>
                      <a:gd name="T76" fmla="*/ 928 w 993"/>
                      <a:gd name="T77" fmla="*/ 743 h 867"/>
                      <a:gd name="T78" fmla="*/ 932 w 993"/>
                      <a:gd name="T79" fmla="*/ 735 h 867"/>
                      <a:gd name="T80" fmla="*/ 946 w 993"/>
                      <a:gd name="T81" fmla="*/ 708 h 867"/>
                      <a:gd name="T82" fmla="*/ 949 w 993"/>
                      <a:gd name="T83" fmla="*/ 701 h 867"/>
                      <a:gd name="T84" fmla="*/ 950 w 993"/>
                      <a:gd name="T85" fmla="*/ 700 h 867"/>
                      <a:gd name="T86" fmla="*/ 953 w 993"/>
                      <a:gd name="T87" fmla="*/ 691 h 867"/>
                      <a:gd name="T88" fmla="*/ 957 w 993"/>
                      <a:gd name="T89" fmla="*/ 682 h 867"/>
                      <a:gd name="T90" fmla="*/ 962 w 993"/>
                      <a:gd name="T91" fmla="*/ 669 h 867"/>
                      <a:gd name="T92" fmla="*/ 962 w 993"/>
                      <a:gd name="T93" fmla="*/ 669 h 867"/>
                      <a:gd name="T94" fmla="*/ 967 w 993"/>
                      <a:gd name="T95" fmla="*/ 656 h 867"/>
                      <a:gd name="T96" fmla="*/ 104 w 993"/>
                      <a:gd name="T97" fmla="*/ 655 h 867"/>
                      <a:gd name="T98" fmla="*/ 73 w 993"/>
                      <a:gd name="T99" fmla="*/ 496 h 867"/>
                      <a:gd name="T100" fmla="*/ 496 w 993"/>
                      <a:gd name="T101" fmla="*/ 73 h 867"/>
                      <a:gd name="T102" fmla="*/ 920 w 993"/>
                      <a:gd name="T103" fmla="*/ 496 h 867"/>
                      <a:gd name="T104" fmla="*/ 889 w 993"/>
                      <a:gd name="T105" fmla="*/ 655 h 867"/>
                      <a:gd name="T106" fmla="*/ 104 w 993"/>
                      <a:gd name="T107" fmla="*/ 655 h 8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993" h="867">
                        <a:moveTo>
                          <a:pt x="967" y="656"/>
                        </a:moveTo>
                        <a:cubicBezTo>
                          <a:pt x="967" y="656"/>
                          <a:pt x="967" y="655"/>
                          <a:pt x="967" y="655"/>
                        </a:cubicBezTo>
                        <a:cubicBezTo>
                          <a:pt x="967" y="655"/>
                          <a:pt x="967" y="655"/>
                          <a:pt x="967" y="655"/>
                        </a:cubicBezTo>
                        <a:cubicBezTo>
                          <a:pt x="984" y="605"/>
                          <a:pt x="993" y="552"/>
                          <a:pt x="993" y="496"/>
                        </a:cubicBezTo>
                        <a:cubicBezTo>
                          <a:pt x="993" y="222"/>
                          <a:pt x="771" y="0"/>
                          <a:pt x="496" y="0"/>
                        </a:cubicBezTo>
                        <a:cubicBezTo>
                          <a:pt x="222" y="0"/>
                          <a:pt x="0" y="222"/>
                          <a:pt x="0" y="496"/>
                        </a:cubicBezTo>
                        <a:cubicBezTo>
                          <a:pt x="0" y="552"/>
                          <a:pt x="9" y="605"/>
                          <a:pt x="26" y="655"/>
                        </a:cubicBezTo>
                        <a:cubicBezTo>
                          <a:pt x="26" y="655"/>
                          <a:pt x="26" y="655"/>
                          <a:pt x="26" y="655"/>
                        </a:cubicBezTo>
                        <a:cubicBezTo>
                          <a:pt x="26" y="655"/>
                          <a:pt x="26" y="656"/>
                          <a:pt x="26" y="656"/>
                        </a:cubicBezTo>
                        <a:cubicBezTo>
                          <a:pt x="27" y="660"/>
                          <a:pt x="29" y="664"/>
                          <a:pt x="31" y="669"/>
                        </a:cubicBezTo>
                        <a:cubicBezTo>
                          <a:pt x="31" y="669"/>
                          <a:pt x="31" y="669"/>
                          <a:pt x="31" y="669"/>
                        </a:cubicBezTo>
                        <a:cubicBezTo>
                          <a:pt x="32" y="673"/>
                          <a:pt x="34" y="678"/>
                          <a:pt x="36" y="682"/>
                        </a:cubicBezTo>
                        <a:cubicBezTo>
                          <a:pt x="48" y="712"/>
                          <a:pt x="63" y="740"/>
                          <a:pt x="80" y="767"/>
                        </a:cubicBezTo>
                        <a:cubicBezTo>
                          <a:pt x="84" y="772"/>
                          <a:pt x="87" y="778"/>
                          <a:pt x="91" y="783"/>
                        </a:cubicBezTo>
                        <a:cubicBezTo>
                          <a:pt x="96" y="791"/>
                          <a:pt x="102" y="798"/>
                          <a:pt x="108" y="806"/>
                        </a:cubicBezTo>
                        <a:cubicBezTo>
                          <a:pt x="114" y="813"/>
                          <a:pt x="120" y="820"/>
                          <a:pt x="126" y="828"/>
                        </a:cubicBezTo>
                        <a:cubicBezTo>
                          <a:pt x="129" y="830"/>
                          <a:pt x="131" y="832"/>
                          <a:pt x="133" y="835"/>
                        </a:cubicBezTo>
                        <a:cubicBezTo>
                          <a:pt x="133" y="835"/>
                          <a:pt x="133" y="835"/>
                          <a:pt x="133" y="835"/>
                        </a:cubicBezTo>
                        <a:cubicBezTo>
                          <a:pt x="137" y="839"/>
                          <a:pt x="142" y="844"/>
                          <a:pt x="146" y="848"/>
                        </a:cubicBezTo>
                        <a:cubicBezTo>
                          <a:pt x="148" y="850"/>
                          <a:pt x="151" y="853"/>
                          <a:pt x="153" y="855"/>
                        </a:cubicBezTo>
                        <a:cubicBezTo>
                          <a:pt x="155" y="857"/>
                          <a:pt x="156" y="858"/>
                          <a:pt x="158" y="860"/>
                        </a:cubicBezTo>
                        <a:cubicBezTo>
                          <a:pt x="159" y="860"/>
                          <a:pt x="159" y="861"/>
                          <a:pt x="160" y="861"/>
                        </a:cubicBezTo>
                        <a:cubicBezTo>
                          <a:pt x="162" y="863"/>
                          <a:pt x="164" y="865"/>
                          <a:pt x="166" y="867"/>
                        </a:cubicBezTo>
                        <a:cubicBezTo>
                          <a:pt x="827" y="867"/>
                          <a:pt x="827" y="867"/>
                          <a:pt x="827" y="867"/>
                        </a:cubicBezTo>
                        <a:cubicBezTo>
                          <a:pt x="831" y="863"/>
                          <a:pt x="836" y="859"/>
                          <a:pt x="840" y="855"/>
                        </a:cubicBezTo>
                        <a:cubicBezTo>
                          <a:pt x="842" y="853"/>
                          <a:pt x="844" y="851"/>
                          <a:pt x="846" y="849"/>
                        </a:cubicBezTo>
                        <a:cubicBezTo>
                          <a:pt x="851" y="844"/>
                          <a:pt x="856" y="839"/>
                          <a:pt x="860" y="834"/>
                        </a:cubicBezTo>
                        <a:cubicBezTo>
                          <a:pt x="862" y="832"/>
                          <a:pt x="864" y="830"/>
                          <a:pt x="866" y="828"/>
                        </a:cubicBezTo>
                        <a:cubicBezTo>
                          <a:pt x="868" y="825"/>
                          <a:pt x="871" y="823"/>
                          <a:pt x="873" y="820"/>
                        </a:cubicBezTo>
                        <a:cubicBezTo>
                          <a:pt x="874" y="818"/>
                          <a:pt x="876" y="816"/>
                          <a:pt x="878" y="814"/>
                        </a:cubicBezTo>
                        <a:cubicBezTo>
                          <a:pt x="879" y="813"/>
                          <a:pt x="880" y="812"/>
                          <a:pt x="881" y="811"/>
                        </a:cubicBezTo>
                        <a:cubicBezTo>
                          <a:pt x="882" y="809"/>
                          <a:pt x="883" y="807"/>
                          <a:pt x="885" y="806"/>
                        </a:cubicBezTo>
                        <a:cubicBezTo>
                          <a:pt x="889" y="801"/>
                          <a:pt x="893" y="796"/>
                          <a:pt x="897" y="790"/>
                        </a:cubicBezTo>
                        <a:cubicBezTo>
                          <a:pt x="898" y="788"/>
                          <a:pt x="900" y="786"/>
                          <a:pt x="901" y="784"/>
                        </a:cubicBezTo>
                        <a:cubicBezTo>
                          <a:pt x="902" y="783"/>
                          <a:pt x="902" y="783"/>
                          <a:pt x="902" y="783"/>
                        </a:cubicBezTo>
                        <a:cubicBezTo>
                          <a:pt x="904" y="780"/>
                          <a:pt x="906" y="778"/>
                          <a:pt x="907" y="775"/>
                        </a:cubicBezTo>
                        <a:cubicBezTo>
                          <a:pt x="909" y="772"/>
                          <a:pt x="911" y="770"/>
                          <a:pt x="913" y="767"/>
                        </a:cubicBezTo>
                        <a:cubicBezTo>
                          <a:pt x="916" y="762"/>
                          <a:pt x="920" y="756"/>
                          <a:pt x="923" y="751"/>
                        </a:cubicBezTo>
                        <a:cubicBezTo>
                          <a:pt x="924" y="748"/>
                          <a:pt x="926" y="745"/>
                          <a:pt x="928" y="743"/>
                        </a:cubicBezTo>
                        <a:cubicBezTo>
                          <a:pt x="929" y="740"/>
                          <a:pt x="931" y="737"/>
                          <a:pt x="932" y="735"/>
                        </a:cubicBezTo>
                        <a:cubicBezTo>
                          <a:pt x="937" y="726"/>
                          <a:pt x="941" y="717"/>
                          <a:pt x="946" y="708"/>
                        </a:cubicBezTo>
                        <a:cubicBezTo>
                          <a:pt x="947" y="706"/>
                          <a:pt x="948" y="703"/>
                          <a:pt x="949" y="701"/>
                        </a:cubicBezTo>
                        <a:cubicBezTo>
                          <a:pt x="949" y="700"/>
                          <a:pt x="949" y="700"/>
                          <a:pt x="950" y="700"/>
                        </a:cubicBezTo>
                        <a:cubicBezTo>
                          <a:pt x="951" y="697"/>
                          <a:pt x="952" y="694"/>
                          <a:pt x="953" y="691"/>
                        </a:cubicBezTo>
                        <a:cubicBezTo>
                          <a:pt x="955" y="688"/>
                          <a:pt x="956" y="685"/>
                          <a:pt x="957" y="682"/>
                        </a:cubicBezTo>
                        <a:cubicBezTo>
                          <a:pt x="959" y="678"/>
                          <a:pt x="961" y="673"/>
                          <a:pt x="962" y="669"/>
                        </a:cubicBezTo>
                        <a:cubicBezTo>
                          <a:pt x="962" y="669"/>
                          <a:pt x="962" y="669"/>
                          <a:pt x="962" y="669"/>
                        </a:cubicBezTo>
                        <a:cubicBezTo>
                          <a:pt x="964" y="664"/>
                          <a:pt x="965" y="660"/>
                          <a:pt x="967" y="656"/>
                        </a:cubicBezTo>
                        <a:close/>
                        <a:moveTo>
                          <a:pt x="104" y="655"/>
                        </a:moveTo>
                        <a:cubicBezTo>
                          <a:pt x="84" y="606"/>
                          <a:pt x="73" y="552"/>
                          <a:pt x="73" y="496"/>
                        </a:cubicBezTo>
                        <a:cubicBezTo>
                          <a:pt x="73" y="262"/>
                          <a:pt x="263" y="73"/>
                          <a:pt x="496" y="73"/>
                        </a:cubicBezTo>
                        <a:cubicBezTo>
                          <a:pt x="730" y="73"/>
                          <a:pt x="920" y="262"/>
                          <a:pt x="920" y="496"/>
                        </a:cubicBezTo>
                        <a:cubicBezTo>
                          <a:pt x="920" y="552"/>
                          <a:pt x="909" y="606"/>
                          <a:pt x="889" y="655"/>
                        </a:cubicBezTo>
                        <a:lnTo>
                          <a:pt x="104" y="655"/>
                        </a:lnTo>
                        <a:close/>
                      </a:path>
                    </a:pathLst>
                  </a:custGeom>
                  <a:solidFill>
                    <a:srgbClr val="990033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" name="Freeform 24">
                    <a:extLst>
                      <a:ext uri="{FF2B5EF4-FFF2-40B4-BE49-F238E27FC236}">
                        <a16:creationId xmlns:a16="http://schemas.microsoft.com/office/drawing/2014/main" id="{FDA442E6-BFEA-425B-ADF0-351893366D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28748" y="1722210"/>
                    <a:ext cx="85482" cy="164784"/>
                  </a:xfrm>
                  <a:custGeom>
                    <a:avLst/>
                    <a:gdLst>
                      <a:gd name="T0" fmla="*/ 0 w 44"/>
                      <a:gd name="T1" fmla="*/ 0 h 85"/>
                      <a:gd name="T2" fmla="*/ 44 w 44"/>
                      <a:gd name="T3" fmla="*/ 85 h 85"/>
                      <a:gd name="T4" fmla="*/ 0 w 44"/>
                      <a:gd name="T5" fmla="*/ 0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" h="85">
                        <a:moveTo>
                          <a:pt x="0" y="0"/>
                        </a:moveTo>
                        <a:cubicBezTo>
                          <a:pt x="12" y="30"/>
                          <a:pt x="27" y="58"/>
                          <a:pt x="44" y="85"/>
                        </a:cubicBezTo>
                        <a:cubicBezTo>
                          <a:pt x="27" y="58"/>
                          <a:pt x="12" y="3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ED462F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" name="Freeform 25">
                    <a:extLst>
                      <a:ext uri="{FF2B5EF4-FFF2-40B4-BE49-F238E27FC236}">
                        <a16:creationId xmlns:a16="http://schemas.microsoft.com/office/drawing/2014/main" id="{38E537EF-FF70-4CDA-8AC8-BCD67AEF07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4230" y="1886994"/>
                    <a:ext cx="20598" cy="30897"/>
                  </a:xfrm>
                  <a:custGeom>
                    <a:avLst/>
                    <a:gdLst>
                      <a:gd name="T0" fmla="*/ 0 w 11"/>
                      <a:gd name="T1" fmla="*/ 0 h 16"/>
                      <a:gd name="T2" fmla="*/ 11 w 11"/>
                      <a:gd name="T3" fmla="*/ 16 h 16"/>
                      <a:gd name="T4" fmla="*/ 0 w 11"/>
                      <a:gd name="T5" fmla="*/ 0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" h="16">
                        <a:moveTo>
                          <a:pt x="0" y="0"/>
                        </a:moveTo>
                        <a:cubicBezTo>
                          <a:pt x="4" y="5"/>
                          <a:pt x="7" y="11"/>
                          <a:pt x="11" y="16"/>
                        </a:cubicBezTo>
                        <a:cubicBezTo>
                          <a:pt x="7" y="11"/>
                          <a:pt x="4" y="5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ED462F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" name="Freeform 26">
                    <a:extLst>
                      <a:ext uri="{FF2B5EF4-FFF2-40B4-BE49-F238E27FC236}">
                        <a16:creationId xmlns:a16="http://schemas.microsoft.com/office/drawing/2014/main" id="{ACBA6653-E83E-4831-9610-E3F2E1EF1F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34828" y="1917891"/>
                    <a:ext cx="32957" cy="44286"/>
                  </a:xfrm>
                  <a:custGeom>
                    <a:avLst/>
                    <a:gdLst>
                      <a:gd name="T0" fmla="*/ 0 w 17"/>
                      <a:gd name="T1" fmla="*/ 0 h 23"/>
                      <a:gd name="T2" fmla="*/ 17 w 17"/>
                      <a:gd name="T3" fmla="*/ 23 h 23"/>
                      <a:gd name="T4" fmla="*/ 0 w 17"/>
                      <a:gd name="T5" fmla="*/ 0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23">
                        <a:moveTo>
                          <a:pt x="0" y="0"/>
                        </a:moveTo>
                        <a:cubicBezTo>
                          <a:pt x="5" y="8"/>
                          <a:pt x="11" y="15"/>
                          <a:pt x="17" y="23"/>
                        </a:cubicBezTo>
                        <a:cubicBezTo>
                          <a:pt x="11" y="15"/>
                          <a:pt x="5" y="8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ED462F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" name="Freeform 27">
                    <a:extLst>
                      <a:ext uri="{FF2B5EF4-FFF2-40B4-BE49-F238E27FC236}">
                        <a16:creationId xmlns:a16="http://schemas.microsoft.com/office/drawing/2014/main" id="{883B2CF7-AC54-4C27-B438-A00591CF343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67785" y="1962177"/>
                    <a:ext cx="35017" cy="43256"/>
                  </a:xfrm>
                  <a:custGeom>
                    <a:avLst/>
                    <a:gdLst>
                      <a:gd name="T0" fmla="*/ 0 w 18"/>
                      <a:gd name="T1" fmla="*/ 0 h 22"/>
                      <a:gd name="T2" fmla="*/ 18 w 18"/>
                      <a:gd name="T3" fmla="*/ 22 h 22"/>
                      <a:gd name="T4" fmla="*/ 0 w 18"/>
                      <a:gd name="T5" fmla="*/ 0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" h="22">
                        <a:moveTo>
                          <a:pt x="0" y="0"/>
                        </a:moveTo>
                        <a:cubicBezTo>
                          <a:pt x="6" y="7"/>
                          <a:pt x="12" y="14"/>
                          <a:pt x="18" y="22"/>
                        </a:cubicBezTo>
                        <a:cubicBezTo>
                          <a:pt x="12" y="14"/>
                          <a:pt x="6" y="7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ED462F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" name="Freeform 30">
                    <a:extLst>
                      <a:ext uri="{FF2B5EF4-FFF2-40B4-BE49-F238E27FC236}">
                        <a16:creationId xmlns:a16="http://schemas.microsoft.com/office/drawing/2014/main" id="{641BBD5D-00D4-4BF1-BEB2-D4D393168D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20000" flipH="1">
                    <a:off x="1269544" y="979431"/>
                    <a:ext cx="531430" cy="533488"/>
                  </a:xfrm>
                  <a:custGeom>
                    <a:avLst/>
                    <a:gdLst>
                      <a:gd name="T0" fmla="*/ 516 w 516"/>
                      <a:gd name="T1" fmla="*/ 0 h 518"/>
                      <a:gd name="T2" fmla="*/ 113 w 516"/>
                      <a:gd name="T3" fmla="*/ 518 h 518"/>
                      <a:gd name="T4" fmla="*/ 0 w 516"/>
                      <a:gd name="T5" fmla="*/ 403 h 518"/>
                      <a:gd name="T6" fmla="*/ 516 w 516"/>
                      <a:gd name="T7" fmla="*/ 0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16" h="518">
                        <a:moveTo>
                          <a:pt x="516" y="0"/>
                        </a:moveTo>
                        <a:lnTo>
                          <a:pt x="113" y="518"/>
                        </a:lnTo>
                        <a:lnTo>
                          <a:pt x="0" y="403"/>
                        </a:lnTo>
                        <a:lnTo>
                          <a:pt x="516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solidFill>
                      <a:srgbClr val="84939E"/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" name="Oval 31">
                    <a:extLst>
                      <a:ext uri="{FF2B5EF4-FFF2-40B4-BE49-F238E27FC236}">
                        <a16:creationId xmlns:a16="http://schemas.microsoft.com/office/drawing/2014/main" id="{E8F70FA4-A122-4944-8516-47A8FAAACE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99114" y="1322609"/>
                    <a:ext cx="246147" cy="246146"/>
                  </a:xfrm>
                  <a:prstGeom prst="ellips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23813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" name="Freeform 32">
                    <a:extLst>
                      <a:ext uri="{FF2B5EF4-FFF2-40B4-BE49-F238E27FC236}">
                        <a16:creationId xmlns:a16="http://schemas.microsoft.com/office/drawing/2014/main" id="{744D510D-A3B7-4951-9F9A-DC87D6FC9F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0377" y="593439"/>
                    <a:ext cx="236877" cy="133887"/>
                  </a:xfrm>
                  <a:custGeom>
                    <a:avLst/>
                    <a:gdLst>
                      <a:gd name="T0" fmla="*/ 18 w 122"/>
                      <a:gd name="T1" fmla="*/ 69 h 69"/>
                      <a:gd name="T2" fmla="*/ 122 w 122"/>
                      <a:gd name="T3" fmla="*/ 50 h 69"/>
                      <a:gd name="T4" fmla="*/ 122 w 122"/>
                      <a:gd name="T5" fmla="*/ 0 h 69"/>
                      <a:gd name="T6" fmla="*/ 0 w 122"/>
                      <a:gd name="T7" fmla="*/ 21 h 69"/>
                      <a:gd name="T8" fmla="*/ 18 w 122"/>
                      <a:gd name="T9" fmla="*/ 69 h 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2" h="69">
                        <a:moveTo>
                          <a:pt x="18" y="69"/>
                        </a:moveTo>
                        <a:cubicBezTo>
                          <a:pt x="50" y="57"/>
                          <a:pt x="85" y="51"/>
                          <a:pt x="122" y="50"/>
                        </a:cubicBezTo>
                        <a:cubicBezTo>
                          <a:pt x="122" y="0"/>
                          <a:pt x="122" y="0"/>
                          <a:pt x="122" y="0"/>
                        </a:cubicBezTo>
                        <a:cubicBezTo>
                          <a:pt x="80" y="1"/>
                          <a:pt x="39" y="8"/>
                          <a:pt x="0" y="21"/>
                        </a:cubicBezTo>
                        <a:lnTo>
                          <a:pt x="18" y="69"/>
                        </a:lnTo>
                        <a:close/>
                      </a:path>
                    </a:pathLst>
                  </a:custGeom>
                  <a:solidFill>
                    <a:srgbClr val="84939E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" name="Freeform 33">
                    <a:extLst>
                      <a:ext uri="{FF2B5EF4-FFF2-40B4-BE49-F238E27FC236}">
                        <a16:creationId xmlns:a16="http://schemas.microsoft.com/office/drawing/2014/main" id="{9D7A5535-ABBE-4339-AAB9-D6C06F6214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37121" y="593439"/>
                    <a:ext cx="235848" cy="133887"/>
                  </a:xfrm>
                  <a:custGeom>
                    <a:avLst/>
                    <a:gdLst>
                      <a:gd name="T0" fmla="*/ 0 w 122"/>
                      <a:gd name="T1" fmla="*/ 0 h 69"/>
                      <a:gd name="T2" fmla="*/ 0 w 122"/>
                      <a:gd name="T3" fmla="*/ 50 h 69"/>
                      <a:gd name="T4" fmla="*/ 104 w 122"/>
                      <a:gd name="T5" fmla="*/ 69 h 69"/>
                      <a:gd name="T6" fmla="*/ 122 w 122"/>
                      <a:gd name="T7" fmla="*/ 21 h 69"/>
                      <a:gd name="T8" fmla="*/ 0 w 122"/>
                      <a:gd name="T9" fmla="*/ 0 h 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2" h="69">
                        <a:moveTo>
                          <a:pt x="0" y="0"/>
                        </a:moveTo>
                        <a:cubicBezTo>
                          <a:pt x="0" y="50"/>
                          <a:pt x="0" y="50"/>
                          <a:pt x="0" y="50"/>
                        </a:cubicBezTo>
                        <a:cubicBezTo>
                          <a:pt x="36" y="51"/>
                          <a:pt x="71" y="57"/>
                          <a:pt x="104" y="69"/>
                        </a:cubicBezTo>
                        <a:cubicBezTo>
                          <a:pt x="122" y="21"/>
                          <a:pt x="122" y="21"/>
                          <a:pt x="122" y="21"/>
                        </a:cubicBezTo>
                        <a:cubicBezTo>
                          <a:pt x="82" y="8"/>
                          <a:pt x="42" y="1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84939E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" name="Freeform 34">
                    <a:extLst>
                      <a:ext uri="{FF2B5EF4-FFF2-40B4-BE49-F238E27FC236}">
                        <a16:creationId xmlns:a16="http://schemas.microsoft.com/office/drawing/2014/main" id="{5B016917-8251-4B53-ABCD-B4532134DC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7819" y="643905"/>
                    <a:ext cx="239967" cy="195681"/>
                  </a:xfrm>
                  <a:custGeom>
                    <a:avLst/>
                    <a:gdLst>
                      <a:gd name="T0" fmla="*/ 0 w 124"/>
                      <a:gd name="T1" fmla="*/ 48 h 101"/>
                      <a:gd name="T2" fmla="*/ 91 w 124"/>
                      <a:gd name="T3" fmla="*/ 101 h 101"/>
                      <a:gd name="T4" fmla="*/ 124 w 124"/>
                      <a:gd name="T5" fmla="*/ 62 h 101"/>
                      <a:gd name="T6" fmla="*/ 28 w 124"/>
                      <a:gd name="T7" fmla="*/ 5 h 101"/>
                      <a:gd name="T8" fmla="*/ 17 w 124"/>
                      <a:gd name="T9" fmla="*/ 0 h 101"/>
                      <a:gd name="T10" fmla="*/ 0 w 124"/>
                      <a:gd name="T11" fmla="*/ 48 h 1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24" h="101">
                        <a:moveTo>
                          <a:pt x="0" y="48"/>
                        </a:moveTo>
                        <a:cubicBezTo>
                          <a:pt x="33" y="61"/>
                          <a:pt x="64" y="79"/>
                          <a:pt x="91" y="101"/>
                        </a:cubicBezTo>
                        <a:cubicBezTo>
                          <a:pt x="124" y="62"/>
                          <a:pt x="124" y="62"/>
                          <a:pt x="124" y="62"/>
                        </a:cubicBezTo>
                        <a:cubicBezTo>
                          <a:pt x="95" y="39"/>
                          <a:pt x="63" y="20"/>
                          <a:pt x="28" y="5"/>
                        </a:cubicBezTo>
                        <a:cubicBezTo>
                          <a:pt x="25" y="3"/>
                          <a:pt x="21" y="2"/>
                          <a:pt x="17" y="0"/>
                        </a:cubicBezTo>
                        <a:lnTo>
                          <a:pt x="0" y="48"/>
                        </a:lnTo>
                        <a:close/>
                      </a:path>
                    </a:pathLst>
                  </a:custGeom>
                  <a:solidFill>
                    <a:srgbClr val="84939E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" name="Freeform 35">
                    <a:extLst>
                      <a:ext uri="{FF2B5EF4-FFF2-40B4-BE49-F238E27FC236}">
                        <a16:creationId xmlns:a16="http://schemas.microsoft.com/office/drawing/2014/main" id="{57640080-BF0C-438F-95A2-FC8018F953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67619" y="783971"/>
                    <a:ext cx="217309" cy="232757"/>
                  </a:xfrm>
                  <a:custGeom>
                    <a:avLst/>
                    <a:gdLst>
                      <a:gd name="T0" fmla="*/ 0 w 112"/>
                      <a:gd name="T1" fmla="*/ 39 h 120"/>
                      <a:gd name="T2" fmla="*/ 68 w 112"/>
                      <a:gd name="T3" fmla="*/ 120 h 120"/>
                      <a:gd name="T4" fmla="*/ 112 w 112"/>
                      <a:gd name="T5" fmla="*/ 94 h 120"/>
                      <a:gd name="T6" fmla="*/ 52 w 112"/>
                      <a:gd name="T7" fmla="*/ 18 h 120"/>
                      <a:gd name="T8" fmla="*/ 32 w 112"/>
                      <a:gd name="T9" fmla="*/ 0 h 120"/>
                      <a:gd name="T10" fmla="*/ 0 w 112"/>
                      <a:gd name="T11" fmla="*/ 39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2" h="120">
                        <a:moveTo>
                          <a:pt x="0" y="39"/>
                        </a:moveTo>
                        <a:cubicBezTo>
                          <a:pt x="26" y="62"/>
                          <a:pt x="49" y="89"/>
                          <a:pt x="68" y="120"/>
                        </a:cubicBezTo>
                        <a:cubicBezTo>
                          <a:pt x="112" y="94"/>
                          <a:pt x="112" y="94"/>
                          <a:pt x="112" y="94"/>
                        </a:cubicBezTo>
                        <a:cubicBezTo>
                          <a:pt x="95" y="67"/>
                          <a:pt x="75" y="41"/>
                          <a:pt x="52" y="18"/>
                        </a:cubicBezTo>
                        <a:cubicBezTo>
                          <a:pt x="46" y="12"/>
                          <a:pt x="39" y="6"/>
                          <a:pt x="32" y="0"/>
                        </a:cubicBezTo>
                        <a:lnTo>
                          <a:pt x="0" y="39"/>
                        </a:lnTo>
                        <a:close/>
                      </a:path>
                    </a:pathLst>
                  </a:custGeom>
                  <a:solidFill>
                    <a:srgbClr val="84939E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" name="Freeform 36">
                    <a:extLst>
                      <a:ext uri="{FF2B5EF4-FFF2-40B4-BE49-F238E27FC236}">
                        <a16:creationId xmlns:a16="http://schemas.microsoft.com/office/drawing/2014/main" id="{5A4E5574-BF0F-4D88-BBC5-DD7323EF00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89049" y="1245366"/>
                    <a:ext cx="106080" cy="239967"/>
                  </a:xfrm>
                  <a:custGeom>
                    <a:avLst/>
                    <a:gdLst>
                      <a:gd name="T0" fmla="*/ 50 w 55"/>
                      <a:gd name="T1" fmla="*/ 124 h 124"/>
                      <a:gd name="T2" fmla="*/ 55 w 55"/>
                      <a:gd name="T3" fmla="*/ 62 h 124"/>
                      <a:gd name="T4" fmla="*/ 50 w 55"/>
                      <a:gd name="T5" fmla="*/ 0 h 124"/>
                      <a:gd name="T6" fmla="*/ 0 w 55"/>
                      <a:gd name="T7" fmla="*/ 9 h 124"/>
                      <a:gd name="T8" fmla="*/ 4 w 55"/>
                      <a:gd name="T9" fmla="*/ 62 h 124"/>
                      <a:gd name="T10" fmla="*/ 0 w 55"/>
                      <a:gd name="T11" fmla="*/ 115 h 124"/>
                      <a:gd name="T12" fmla="*/ 50 w 55"/>
                      <a:gd name="T13" fmla="*/ 124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5" h="124">
                        <a:moveTo>
                          <a:pt x="50" y="124"/>
                        </a:moveTo>
                        <a:cubicBezTo>
                          <a:pt x="53" y="104"/>
                          <a:pt x="55" y="83"/>
                          <a:pt x="55" y="62"/>
                        </a:cubicBezTo>
                        <a:cubicBezTo>
                          <a:pt x="55" y="41"/>
                          <a:pt x="53" y="21"/>
                          <a:pt x="50" y="0"/>
                        </a:cubicBezTo>
                        <a:cubicBezTo>
                          <a:pt x="0" y="9"/>
                          <a:pt x="0" y="9"/>
                          <a:pt x="0" y="9"/>
                        </a:cubicBezTo>
                        <a:cubicBezTo>
                          <a:pt x="3" y="26"/>
                          <a:pt x="4" y="44"/>
                          <a:pt x="4" y="62"/>
                        </a:cubicBezTo>
                        <a:cubicBezTo>
                          <a:pt x="4" y="80"/>
                          <a:pt x="3" y="98"/>
                          <a:pt x="0" y="115"/>
                        </a:cubicBezTo>
                        <a:lnTo>
                          <a:pt x="50" y="124"/>
                        </a:lnTo>
                        <a:close/>
                      </a:path>
                    </a:pathLst>
                  </a:custGeom>
                  <a:solidFill>
                    <a:srgbClr val="84939E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" name="Freeform 37">
                    <a:extLst>
                      <a:ext uri="{FF2B5EF4-FFF2-40B4-BE49-F238E27FC236}">
                        <a16:creationId xmlns:a16="http://schemas.microsoft.com/office/drawing/2014/main" id="{BEBF6FEB-1BF6-4B6E-9CE0-63A1AA9D1F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12836" y="993040"/>
                    <a:ext cx="166844" cy="240997"/>
                  </a:xfrm>
                  <a:custGeom>
                    <a:avLst/>
                    <a:gdLst>
                      <a:gd name="T0" fmla="*/ 0 w 86"/>
                      <a:gd name="T1" fmla="*/ 25 h 124"/>
                      <a:gd name="T2" fmla="*/ 37 w 86"/>
                      <a:gd name="T3" fmla="*/ 124 h 124"/>
                      <a:gd name="T4" fmla="*/ 86 w 86"/>
                      <a:gd name="T5" fmla="*/ 115 h 124"/>
                      <a:gd name="T6" fmla="*/ 62 w 86"/>
                      <a:gd name="T7" fmla="*/ 37 h 124"/>
                      <a:gd name="T8" fmla="*/ 44 w 86"/>
                      <a:gd name="T9" fmla="*/ 0 h 124"/>
                      <a:gd name="T10" fmla="*/ 0 w 86"/>
                      <a:gd name="T11" fmla="*/ 25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6" h="124">
                        <a:moveTo>
                          <a:pt x="0" y="25"/>
                        </a:moveTo>
                        <a:cubicBezTo>
                          <a:pt x="17" y="55"/>
                          <a:pt x="30" y="89"/>
                          <a:pt x="37" y="124"/>
                        </a:cubicBezTo>
                        <a:cubicBezTo>
                          <a:pt x="86" y="115"/>
                          <a:pt x="86" y="115"/>
                          <a:pt x="86" y="115"/>
                        </a:cubicBezTo>
                        <a:cubicBezTo>
                          <a:pt x="81" y="89"/>
                          <a:pt x="73" y="62"/>
                          <a:pt x="62" y="37"/>
                        </a:cubicBezTo>
                        <a:cubicBezTo>
                          <a:pt x="57" y="24"/>
                          <a:pt x="51" y="12"/>
                          <a:pt x="44" y="0"/>
                        </a:cubicBezTo>
                        <a:lnTo>
                          <a:pt x="0" y="25"/>
                        </a:lnTo>
                        <a:close/>
                      </a:path>
                    </a:pathLst>
                  </a:custGeom>
                  <a:solidFill>
                    <a:srgbClr val="84939E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" name="Freeform 38">
                    <a:extLst>
                      <a:ext uri="{FF2B5EF4-FFF2-40B4-BE49-F238E27FC236}">
                        <a16:creationId xmlns:a16="http://schemas.microsoft.com/office/drawing/2014/main" id="{D40E524F-B07C-424F-BBD5-1C3E8255C0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35559" y="643905"/>
                    <a:ext cx="240997" cy="195681"/>
                  </a:xfrm>
                  <a:custGeom>
                    <a:avLst/>
                    <a:gdLst>
                      <a:gd name="T0" fmla="*/ 33 w 124"/>
                      <a:gd name="T1" fmla="*/ 101 h 101"/>
                      <a:gd name="T2" fmla="*/ 124 w 124"/>
                      <a:gd name="T3" fmla="*/ 48 h 101"/>
                      <a:gd name="T4" fmla="*/ 107 w 124"/>
                      <a:gd name="T5" fmla="*/ 0 h 101"/>
                      <a:gd name="T6" fmla="*/ 95 w 124"/>
                      <a:gd name="T7" fmla="*/ 5 h 101"/>
                      <a:gd name="T8" fmla="*/ 0 w 124"/>
                      <a:gd name="T9" fmla="*/ 62 h 101"/>
                      <a:gd name="T10" fmla="*/ 33 w 124"/>
                      <a:gd name="T11" fmla="*/ 101 h 1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24" h="101">
                        <a:moveTo>
                          <a:pt x="33" y="101"/>
                        </a:moveTo>
                        <a:cubicBezTo>
                          <a:pt x="60" y="79"/>
                          <a:pt x="91" y="61"/>
                          <a:pt x="124" y="48"/>
                        </a:cubicBezTo>
                        <a:cubicBezTo>
                          <a:pt x="107" y="0"/>
                          <a:pt x="107" y="0"/>
                          <a:pt x="107" y="0"/>
                        </a:cubicBezTo>
                        <a:cubicBezTo>
                          <a:pt x="103" y="2"/>
                          <a:pt x="99" y="3"/>
                          <a:pt x="95" y="5"/>
                        </a:cubicBezTo>
                        <a:cubicBezTo>
                          <a:pt x="61" y="20"/>
                          <a:pt x="29" y="39"/>
                          <a:pt x="0" y="62"/>
                        </a:cubicBezTo>
                        <a:lnTo>
                          <a:pt x="33" y="101"/>
                        </a:lnTo>
                        <a:close/>
                      </a:path>
                    </a:pathLst>
                  </a:custGeom>
                  <a:solidFill>
                    <a:srgbClr val="84939E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8" name="Freeform 39">
                    <a:extLst>
                      <a:ext uri="{FF2B5EF4-FFF2-40B4-BE49-F238E27FC236}">
                        <a16:creationId xmlns:a16="http://schemas.microsoft.com/office/drawing/2014/main" id="{2F0F8D64-29B4-42CF-A221-17F2FF2758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62635" y="993040"/>
                    <a:ext cx="166844" cy="240997"/>
                  </a:xfrm>
                  <a:custGeom>
                    <a:avLst/>
                    <a:gdLst>
                      <a:gd name="T0" fmla="*/ 50 w 86"/>
                      <a:gd name="T1" fmla="*/ 124 h 124"/>
                      <a:gd name="T2" fmla="*/ 86 w 86"/>
                      <a:gd name="T3" fmla="*/ 25 h 124"/>
                      <a:gd name="T4" fmla="*/ 43 w 86"/>
                      <a:gd name="T5" fmla="*/ 0 h 124"/>
                      <a:gd name="T6" fmla="*/ 24 w 86"/>
                      <a:gd name="T7" fmla="*/ 37 h 124"/>
                      <a:gd name="T8" fmla="*/ 0 w 86"/>
                      <a:gd name="T9" fmla="*/ 115 h 124"/>
                      <a:gd name="T10" fmla="*/ 50 w 86"/>
                      <a:gd name="T11" fmla="*/ 124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6" h="124">
                        <a:moveTo>
                          <a:pt x="50" y="124"/>
                        </a:moveTo>
                        <a:cubicBezTo>
                          <a:pt x="57" y="89"/>
                          <a:pt x="70" y="55"/>
                          <a:pt x="86" y="25"/>
                        </a:cubicBezTo>
                        <a:cubicBezTo>
                          <a:pt x="43" y="0"/>
                          <a:pt x="43" y="0"/>
                          <a:pt x="43" y="0"/>
                        </a:cubicBezTo>
                        <a:cubicBezTo>
                          <a:pt x="36" y="12"/>
                          <a:pt x="30" y="24"/>
                          <a:pt x="24" y="37"/>
                        </a:cubicBezTo>
                        <a:cubicBezTo>
                          <a:pt x="14" y="62"/>
                          <a:pt x="6" y="89"/>
                          <a:pt x="0" y="115"/>
                        </a:cubicBezTo>
                        <a:lnTo>
                          <a:pt x="50" y="124"/>
                        </a:lnTo>
                        <a:close/>
                      </a:path>
                    </a:pathLst>
                  </a:custGeom>
                  <a:solidFill>
                    <a:srgbClr val="990033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" name="Freeform 40">
                    <a:extLst>
                      <a:ext uri="{FF2B5EF4-FFF2-40B4-BE49-F238E27FC236}">
                        <a16:creationId xmlns:a16="http://schemas.microsoft.com/office/drawing/2014/main" id="{3CAFAEEA-225F-4778-BFB1-3A8117EC34B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49247" y="1245366"/>
                    <a:ext cx="104020" cy="239967"/>
                  </a:xfrm>
                  <a:custGeom>
                    <a:avLst/>
                    <a:gdLst>
                      <a:gd name="T0" fmla="*/ 54 w 54"/>
                      <a:gd name="T1" fmla="*/ 115 h 124"/>
                      <a:gd name="T2" fmla="*/ 50 w 54"/>
                      <a:gd name="T3" fmla="*/ 62 h 124"/>
                      <a:gd name="T4" fmla="*/ 54 w 54"/>
                      <a:gd name="T5" fmla="*/ 9 h 124"/>
                      <a:gd name="T6" fmla="*/ 5 w 54"/>
                      <a:gd name="T7" fmla="*/ 0 h 124"/>
                      <a:gd name="T8" fmla="*/ 0 w 54"/>
                      <a:gd name="T9" fmla="*/ 62 h 124"/>
                      <a:gd name="T10" fmla="*/ 5 w 54"/>
                      <a:gd name="T11" fmla="*/ 124 h 124"/>
                      <a:gd name="T12" fmla="*/ 54 w 54"/>
                      <a:gd name="T13" fmla="*/ 115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4" h="124">
                        <a:moveTo>
                          <a:pt x="54" y="115"/>
                        </a:moveTo>
                        <a:cubicBezTo>
                          <a:pt x="52" y="98"/>
                          <a:pt x="50" y="80"/>
                          <a:pt x="50" y="62"/>
                        </a:cubicBezTo>
                        <a:cubicBezTo>
                          <a:pt x="50" y="44"/>
                          <a:pt x="52" y="26"/>
                          <a:pt x="54" y="9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2" y="21"/>
                          <a:pt x="0" y="41"/>
                          <a:pt x="0" y="62"/>
                        </a:cubicBezTo>
                        <a:cubicBezTo>
                          <a:pt x="0" y="83"/>
                          <a:pt x="2" y="104"/>
                          <a:pt x="5" y="124"/>
                        </a:cubicBezTo>
                        <a:lnTo>
                          <a:pt x="54" y="115"/>
                        </a:lnTo>
                        <a:close/>
                      </a:path>
                    </a:pathLst>
                  </a:custGeom>
                  <a:solidFill>
                    <a:srgbClr val="990033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" name="Freeform 41">
                    <a:extLst>
                      <a:ext uri="{FF2B5EF4-FFF2-40B4-BE49-F238E27FC236}">
                        <a16:creationId xmlns:a16="http://schemas.microsoft.com/office/drawing/2014/main" id="{56FC4579-29BC-489E-8CF9-28932EB9FB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59446" y="783971"/>
                    <a:ext cx="217309" cy="232757"/>
                  </a:xfrm>
                  <a:custGeom>
                    <a:avLst/>
                    <a:gdLst>
                      <a:gd name="T0" fmla="*/ 44 w 112"/>
                      <a:gd name="T1" fmla="*/ 120 h 120"/>
                      <a:gd name="T2" fmla="*/ 112 w 112"/>
                      <a:gd name="T3" fmla="*/ 39 h 120"/>
                      <a:gd name="T4" fmla="*/ 80 w 112"/>
                      <a:gd name="T5" fmla="*/ 0 h 120"/>
                      <a:gd name="T6" fmla="*/ 60 w 112"/>
                      <a:gd name="T7" fmla="*/ 18 h 120"/>
                      <a:gd name="T8" fmla="*/ 0 w 112"/>
                      <a:gd name="T9" fmla="*/ 94 h 120"/>
                      <a:gd name="T10" fmla="*/ 44 w 112"/>
                      <a:gd name="T11" fmla="*/ 120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2" h="120">
                        <a:moveTo>
                          <a:pt x="44" y="120"/>
                        </a:moveTo>
                        <a:cubicBezTo>
                          <a:pt x="62" y="89"/>
                          <a:pt x="85" y="62"/>
                          <a:pt x="112" y="39"/>
                        </a:cubicBezTo>
                        <a:cubicBezTo>
                          <a:pt x="80" y="0"/>
                          <a:pt x="80" y="0"/>
                          <a:pt x="80" y="0"/>
                        </a:cubicBezTo>
                        <a:cubicBezTo>
                          <a:pt x="73" y="6"/>
                          <a:pt x="66" y="12"/>
                          <a:pt x="60" y="18"/>
                        </a:cubicBezTo>
                        <a:cubicBezTo>
                          <a:pt x="37" y="41"/>
                          <a:pt x="17" y="67"/>
                          <a:pt x="0" y="94"/>
                        </a:cubicBezTo>
                        <a:lnTo>
                          <a:pt x="44" y="120"/>
                        </a:lnTo>
                        <a:close/>
                      </a:path>
                    </a:pathLst>
                  </a:custGeom>
                  <a:solidFill>
                    <a:srgbClr val="990033"/>
                  </a:solidFill>
                  <a:ln w="9525" cap="flat">
                    <a:solidFill>
                      <a:srgbClr val="84939E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" name="TextBox 81">
                    <a:extLst>
                      <a:ext uri="{FF2B5EF4-FFF2-40B4-BE49-F238E27FC236}">
                        <a16:creationId xmlns:a16="http://schemas.microsoft.com/office/drawing/2014/main" id="{DA89A9DB-785F-417D-AF29-32A1D72C8B00}"/>
                      </a:ext>
                    </a:extLst>
                  </p:cNvPr>
                  <p:cNvSpPr txBox="1"/>
                  <p:nvPr/>
                </p:nvSpPr>
                <p:spPr>
                  <a:xfrm>
                    <a:off x="934828" y="1503212"/>
                    <a:ext cx="243232" cy="128716"/>
                  </a:xfrm>
                  <a:prstGeom prst="rect">
                    <a:avLst/>
                  </a:prstGeom>
                  <a:noFill/>
                  <a:ln>
                    <a:solidFill>
                      <a:srgbClr val="84939E"/>
                    </a:solidFill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IN" sz="10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0</a:t>
                    </a:r>
                  </a:p>
                </p:txBody>
              </p:sp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F911CC84-816F-4B26-AEDB-52874CE392EB}"/>
                      </a:ext>
                    </a:extLst>
                  </p:cNvPr>
                  <p:cNvSpPr txBox="1"/>
                  <p:nvPr/>
                </p:nvSpPr>
                <p:spPr>
                  <a:xfrm>
                    <a:off x="2218086" y="1503212"/>
                    <a:ext cx="243232" cy="128716"/>
                  </a:xfrm>
                  <a:prstGeom prst="rect">
                    <a:avLst/>
                  </a:prstGeom>
                  <a:noFill/>
                  <a:ln>
                    <a:solidFill>
                      <a:srgbClr val="84939E"/>
                    </a:solidFill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IN" sz="10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100</a:t>
                    </a:r>
                  </a:p>
                </p:txBody>
              </p:sp>
            </p:grpSp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5704DB68-2658-45E5-8533-BCA5CB345901}"/>
                    </a:ext>
                  </a:extLst>
                </p:cNvPr>
                <p:cNvSpPr txBox="1"/>
                <p:nvPr/>
              </p:nvSpPr>
              <p:spPr>
                <a:xfrm>
                  <a:off x="8690149" y="3118159"/>
                  <a:ext cx="1361223" cy="43088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400" b="1" dirty="0" err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Labour</a:t>
                  </a:r>
                  <a:r>
                    <a:rPr lang="en-US" sz="14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Cost (%)</a:t>
                  </a:r>
                  <a:endParaRPr lang="en-IN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3966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95BCAAA2-34B8-4C4C-8857-E2056FF8B1CD}"/>
              </a:ext>
            </a:extLst>
          </p:cNvPr>
          <p:cNvSpPr txBox="1">
            <a:spLocks/>
          </p:cNvSpPr>
          <p:nvPr/>
        </p:nvSpPr>
        <p:spPr>
          <a:xfrm>
            <a:off x="808117" y="1046996"/>
            <a:ext cx="10515600" cy="568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6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Burgeoning Exports: Access to New Markets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76004A-3B70-4C3F-B2C3-F5D51F71B825}"/>
              </a:ext>
            </a:extLst>
          </p:cNvPr>
          <p:cNvSpPr txBox="1"/>
          <p:nvPr/>
        </p:nvSpPr>
        <p:spPr>
          <a:xfrm>
            <a:off x="-29267" y="6565696"/>
            <a:ext cx="113529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Sources: Department of Commerce, Government of India (</a:t>
            </a:r>
            <a:r>
              <a:rPr lang="en-IN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GoI</a:t>
            </a:r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IN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Pharmexcil</a:t>
            </a:r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, Economic Times, Indian Transport &amp; Logistics News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C1CB1A21-11F3-4C12-9A32-99C9B74242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589913"/>
              </p:ext>
            </p:extLst>
          </p:nvPr>
        </p:nvGraphicFramePr>
        <p:xfrm>
          <a:off x="322913" y="3696542"/>
          <a:ext cx="4896201" cy="2810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404DACDD-D28F-4E44-B021-BC948D4731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248812"/>
              </p:ext>
            </p:extLst>
          </p:nvPr>
        </p:nvGraphicFramePr>
        <p:xfrm>
          <a:off x="3900060" y="1581709"/>
          <a:ext cx="7969027" cy="227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89638189-839C-46B4-AB8B-99F622AEC39F}"/>
              </a:ext>
            </a:extLst>
          </p:cNvPr>
          <p:cNvGrpSpPr/>
          <p:nvPr/>
        </p:nvGrpSpPr>
        <p:grpSpPr>
          <a:xfrm>
            <a:off x="797856" y="1627143"/>
            <a:ext cx="2838148" cy="1989932"/>
            <a:chOff x="566849" y="4425527"/>
            <a:chExt cx="2838148" cy="198993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0D12DEC-7D8E-4B08-B8F3-E7679C456D86}"/>
                </a:ext>
              </a:extLst>
            </p:cNvPr>
            <p:cNvSpPr txBox="1"/>
            <p:nvPr/>
          </p:nvSpPr>
          <p:spPr>
            <a:xfrm>
              <a:off x="577110" y="5184634"/>
              <a:ext cx="1353060" cy="661720"/>
            </a:xfrm>
            <a:prstGeom prst="rect">
              <a:avLst/>
            </a:prstGeom>
            <a:noFill/>
            <a:ln>
              <a:solidFill>
                <a:srgbClr val="990033"/>
              </a:solidFill>
            </a:ln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defRPr>
              </a:lvl1pPr>
            </a:lstStyle>
            <a:p>
              <a:pPr algn="ctr"/>
              <a:r>
                <a:rPr lang="en-GB" sz="1400" dirty="0">
                  <a:solidFill>
                    <a:srgbClr val="990033"/>
                  </a:solidFill>
                  <a:latin typeface="Arial" panose="020B0604020202020204" pitchFamily="34" charset="0"/>
                </a:rPr>
                <a:t>CHF 5.6 Billion</a:t>
              </a:r>
            </a:p>
            <a:p>
              <a:pPr algn="ctr"/>
              <a:endParaRPr lang="en-GB" sz="9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</a:rPr>
                <a:t>Exports to US: More than next 15 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</a:rPr>
                <a:t>combined</a:t>
              </a:r>
              <a:endParaRPr lang="en-US" sz="10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194B5F9-81B7-4A17-9CB9-92C1D836FCA5}"/>
                </a:ext>
              </a:extLst>
            </p:cNvPr>
            <p:cNvSpPr txBox="1"/>
            <p:nvPr/>
          </p:nvSpPr>
          <p:spPr>
            <a:xfrm>
              <a:off x="2051937" y="5181116"/>
              <a:ext cx="1353060" cy="661720"/>
            </a:xfrm>
            <a:prstGeom prst="rect">
              <a:avLst/>
            </a:prstGeom>
            <a:noFill/>
            <a:ln>
              <a:solidFill>
                <a:srgbClr val="990033"/>
              </a:solidFill>
            </a:ln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defRPr>
              </a:lvl1pPr>
            </a:lstStyle>
            <a:p>
              <a:pPr algn="ctr"/>
              <a:r>
                <a:rPr lang="en-GB" sz="1400" dirty="0">
                  <a:solidFill>
                    <a:srgbClr val="990033"/>
                  </a:solidFill>
                  <a:latin typeface="Arial" panose="020B0604020202020204" pitchFamily="34" charset="0"/>
                </a:rPr>
                <a:t>102.85%</a:t>
              </a:r>
            </a:p>
            <a:p>
              <a:pPr algn="ctr"/>
              <a:endParaRPr lang="en-GB" sz="9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</a:rPr>
                <a:t>Increase in Exports to the UAE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1B5BEAD-B0E8-4386-A59C-FCC1238AF55F}"/>
                </a:ext>
              </a:extLst>
            </p:cNvPr>
            <p:cNvSpPr txBox="1"/>
            <p:nvPr/>
          </p:nvSpPr>
          <p:spPr>
            <a:xfrm>
              <a:off x="566849" y="4435550"/>
              <a:ext cx="1353060" cy="661720"/>
            </a:xfrm>
            <a:prstGeom prst="rect">
              <a:avLst/>
            </a:prstGeom>
            <a:noFill/>
            <a:ln>
              <a:solidFill>
                <a:srgbClr val="990033"/>
              </a:solidFill>
            </a:ln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defRPr>
              </a:lvl1pPr>
            </a:lstStyle>
            <a:p>
              <a:pPr algn="ctr"/>
              <a:r>
                <a:rPr lang="en-GB" sz="1400" dirty="0">
                  <a:solidFill>
                    <a:srgbClr val="990033"/>
                  </a:solidFill>
                  <a:latin typeface="Arial" panose="020B0604020202020204" pitchFamily="34" charset="0"/>
                </a:rPr>
                <a:t>CHF 18.6 Billion</a:t>
              </a:r>
            </a:p>
            <a:p>
              <a:pPr algn="ctr"/>
              <a:endParaRPr lang="en-GB" sz="9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</a:rPr>
                <a:t>India Pharmaceuticals Exports in 2019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9FF63AB-CEEB-4654-9F55-D00C24496B90}"/>
                </a:ext>
              </a:extLst>
            </p:cNvPr>
            <p:cNvSpPr txBox="1"/>
            <p:nvPr/>
          </p:nvSpPr>
          <p:spPr>
            <a:xfrm>
              <a:off x="2051937" y="4425527"/>
              <a:ext cx="1353060" cy="661720"/>
            </a:xfrm>
            <a:prstGeom prst="rect">
              <a:avLst/>
            </a:prstGeom>
            <a:noFill/>
            <a:ln>
              <a:solidFill>
                <a:srgbClr val="990033"/>
              </a:solidFill>
            </a:ln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defRPr>
              </a:lvl1pPr>
            </a:lstStyle>
            <a:p>
              <a:pPr algn="ctr"/>
              <a:r>
                <a:rPr lang="en-GB" sz="1400" dirty="0">
                  <a:solidFill>
                    <a:srgbClr val="990033"/>
                  </a:solidFill>
                  <a:latin typeface="Arial" panose="020B0604020202020204" pitchFamily="34" charset="0"/>
                </a:rPr>
                <a:t>10.72%</a:t>
              </a:r>
            </a:p>
            <a:p>
              <a:pPr algn="ctr"/>
              <a:endParaRPr lang="en-GB" sz="9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</a:rPr>
                <a:t>Exports Growth Rate in 2019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DFC5516-4312-4821-83CA-EB5FBEFCFCCE}"/>
                </a:ext>
              </a:extLst>
            </p:cNvPr>
            <p:cNvSpPr txBox="1"/>
            <p:nvPr/>
          </p:nvSpPr>
          <p:spPr>
            <a:xfrm>
              <a:off x="577110" y="5923016"/>
              <a:ext cx="2827887" cy="492443"/>
            </a:xfrm>
            <a:prstGeom prst="rect">
              <a:avLst/>
            </a:prstGeom>
            <a:noFill/>
            <a:ln>
              <a:solidFill>
                <a:srgbClr val="990033"/>
              </a:solidFill>
            </a:ln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defRPr>
              </a:lvl1pPr>
            </a:lstStyle>
            <a:p>
              <a:pPr algn="ctr"/>
              <a:r>
                <a:rPr lang="en-GB" dirty="0">
                  <a:solidFill>
                    <a:srgbClr val="990033"/>
                  </a:solidFill>
                  <a:latin typeface="Arial" panose="020B0604020202020204" pitchFamily="34" charset="0"/>
                </a:rPr>
                <a:t>IATA CEIV Pharma Certification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</a:rPr>
                <a:t>Mumbai Airport only the third in Asia with certification to handle pharma transports</a:t>
              </a:r>
            </a:p>
          </p:txBody>
        </p:sp>
      </p:grpSp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8D09C94C-6A7A-45E2-ACC3-B7C091FB3E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290427"/>
              </p:ext>
            </p:extLst>
          </p:nvPr>
        </p:nvGraphicFramePr>
        <p:xfrm>
          <a:off x="4895558" y="3920003"/>
          <a:ext cx="6822830" cy="2501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6961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38E7C9-F232-440A-A0A3-859E8891C802}"/>
              </a:ext>
            </a:extLst>
          </p:cNvPr>
          <p:cNvSpPr txBox="1">
            <a:spLocks/>
          </p:cNvSpPr>
          <p:nvPr/>
        </p:nvSpPr>
        <p:spPr>
          <a:xfrm>
            <a:off x="808117" y="1046996"/>
            <a:ext cx="10515600" cy="568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32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India: From ‘Pharmacy of the World’ To Global R&amp;D Hub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B1E773-EC21-4299-88ED-4C59AD8B7589}"/>
              </a:ext>
            </a:extLst>
          </p:cNvPr>
          <p:cNvSpPr txBox="1"/>
          <p:nvPr/>
        </p:nvSpPr>
        <p:spPr>
          <a:xfrm>
            <a:off x="-29267" y="6565696"/>
            <a:ext cx="113529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Sources: Department of Commerce, Government of India (</a:t>
            </a:r>
            <a:r>
              <a:rPr lang="en-IN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GoI</a:t>
            </a:r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), FICCI, ICRA, ASSOCHAM, </a:t>
            </a:r>
            <a:r>
              <a:rPr lang="en-IN" sz="1050" i="1" dirty="0" err="1">
                <a:latin typeface="Arial" panose="020B0604020202020204" pitchFamily="34" charset="0"/>
                <a:cs typeface="Arial" panose="020B0604020202020204" pitchFamily="34" charset="0"/>
              </a:rPr>
              <a:t>Biospectrum</a:t>
            </a:r>
            <a:r>
              <a:rPr lang="en-IN" sz="1050" i="1" dirty="0">
                <a:latin typeface="Arial" panose="020B0604020202020204" pitchFamily="34" charset="0"/>
                <a:cs typeface="Arial" panose="020B0604020202020204" pitchFamily="34" charset="0"/>
              </a:rPr>
              <a:t> India, Oracle, CIS India, Business Today, Moneycontrol.com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98C16CA-BA07-46AD-8F87-C19FC7078E2E}"/>
              </a:ext>
            </a:extLst>
          </p:cNvPr>
          <p:cNvGrpSpPr/>
          <p:nvPr/>
        </p:nvGrpSpPr>
        <p:grpSpPr>
          <a:xfrm>
            <a:off x="808117" y="1615231"/>
            <a:ext cx="10581467" cy="4103938"/>
            <a:chOff x="808117" y="1529498"/>
            <a:chExt cx="10581467" cy="410393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DF3B62E-7FE7-4E86-8AAD-22C1A7ABA140}"/>
                </a:ext>
              </a:extLst>
            </p:cNvPr>
            <p:cNvSpPr txBox="1"/>
            <p:nvPr/>
          </p:nvSpPr>
          <p:spPr>
            <a:xfrm>
              <a:off x="808117" y="3217583"/>
              <a:ext cx="32400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Next wave of Indian Pharma growth from innovation-led products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en-IN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R&amp;D budgets at 7.5%-8.0% in 2019 indicate industry’s improved focus on developing new segments while strengthening the key segments 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en-IN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Within generic drug segment, ANDA filings from Indian industry are rising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453E098-0F8F-43B0-ACC5-7815ED0780F6}"/>
                </a:ext>
              </a:extLst>
            </p:cNvPr>
            <p:cNvSpPr/>
            <p:nvPr/>
          </p:nvSpPr>
          <p:spPr>
            <a:xfrm>
              <a:off x="813818" y="2529631"/>
              <a:ext cx="3240000" cy="504000"/>
            </a:xfrm>
            <a:prstGeom prst="rect">
              <a:avLst/>
            </a:prstGeom>
            <a:solidFill>
              <a:srgbClr val="990033"/>
            </a:solidFill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Opportunities in R&amp;D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D6635C7-64CB-4C23-A007-2BF28332516A}"/>
                </a:ext>
              </a:extLst>
            </p:cNvPr>
            <p:cNvSpPr/>
            <p:nvPr/>
          </p:nvSpPr>
          <p:spPr>
            <a:xfrm>
              <a:off x="4481701" y="2529631"/>
              <a:ext cx="3240000" cy="504000"/>
            </a:xfrm>
            <a:prstGeom prst="rect">
              <a:avLst/>
            </a:prstGeom>
            <a:solidFill>
              <a:srgbClr val="990033"/>
            </a:solidFill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AI in Indian Pharma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B8952DC-A32C-4797-B8B6-35289069B657}"/>
                </a:ext>
              </a:extLst>
            </p:cNvPr>
            <p:cNvSpPr txBox="1"/>
            <p:nvPr/>
          </p:nvSpPr>
          <p:spPr>
            <a:xfrm>
              <a:off x="4481701" y="3217583"/>
              <a:ext cx="32400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71450" indent="-171450" algn="just">
                <a:buFont typeface="Arial" panose="020B0604020202020204" pitchFamily="34" charset="0"/>
                <a:buChar char="•"/>
                <a:defRPr sz="1200">
                  <a:solidFill>
                    <a:srgbClr val="990033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en-IN" dirty="0">
                  <a:solidFill>
                    <a:schemeClr val="tx1"/>
                  </a:solidFill>
                </a:rPr>
                <a:t>Interest within the industry to leverage Artificial Intelligence and Analytics for drug discovery, market access, and process management</a:t>
              </a:r>
            </a:p>
            <a:p>
              <a:endParaRPr lang="en-IN" dirty="0">
                <a:solidFill>
                  <a:schemeClr val="tx1"/>
                </a:solidFill>
              </a:endParaRPr>
            </a:p>
            <a:p>
              <a:r>
                <a:rPr lang="en-IN" dirty="0">
                  <a:solidFill>
                    <a:schemeClr val="tx1"/>
                  </a:solidFill>
                </a:rPr>
                <a:t>NITI Aayog, Oracle, Apollo Hospitals, and Strides Pharma working on a pilot to check counterfeit drugs using blockchain</a:t>
              </a:r>
            </a:p>
            <a:p>
              <a:endParaRPr lang="en-IN" dirty="0">
                <a:solidFill>
                  <a:schemeClr val="tx1"/>
                </a:solidFill>
              </a:endParaRPr>
            </a:p>
            <a:p>
              <a:r>
                <a:rPr lang="en-IN" dirty="0">
                  <a:solidFill>
                    <a:schemeClr val="tx1"/>
                  </a:solidFill>
                </a:rPr>
                <a:t>Start-ups emerging to digitise the pharmaceutical supply chain</a:t>
              </a:r>
            </a:p>
            <a:p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EBA6D9B-661A-41EE-9F98-DBFE15B91EF8}"/>
                </a:ext>
              </a:extLst>
            </p:cNvPr>
            <p:cNvSpPr/>
            <p:nvPr/>
          </p:nvSpPr>
          <p:spPr>
            <a:xfrm>
              <a:off x="8149584" y="2529631"/>
              <a:ext cx="3240000" cy="504000"/>
            </a:xfrm>
            <a:prstGeom prst="rect">
              <a:avLst/>
            </a:prstGeom>
            <a:solidFill>
              <a:srgbClr val="990033"/>
            </a:solidFill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Case: Novartis R&amp;D Investment in India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642F2F2-E869-4177-BEF3-2D3ECB130679}"/>
                </a:ext>
              </a:extLst>
            </p:cNvPr>
            <p:cNvSpPr txBox="1"/>
            <p:nvPr/>
          </p:nvSpPr>
          <p:spPr>
            <a:xfrm>
              <a:off x="8149584" y="3140446"/>
              <a:ext cx="324000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71450" indent="-171450" algn="just">
                <a:buFont typeface="Arial" panose="020B0604020202020204" pitchFamily="34" charset="0"/>
                <a:buChar char="•"/>
                <a:defRPr sz="1200">
                  <a:solidFill>
                    <a:srgbClr val="990033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en-IN" dirty="0">
                  <a:solidFill>
                    <a:schemeClr val="tx1"/>
                  </a:solidFill>
                </a:rPr>
                <a:t>Cost optimisation and restructuring implemented successfully in a less cost intensive Indian pharma industry</a:t>
              </a:r>
            </a:p>
            <a:p>
              <a:endParaRPr lang="en-IN" dirty="0">
                <a:solidFill>
                  <a:schemeClr val="tx1"/>
                </a:solidFill>
              </a:endParaRPr>
            </a:p>
            <a:p>
              <a:r>
                <a:rPr lang="en-IN" dirty="0">
                  <a:solidFill>
                    <a:schemeClr val="tx1"/>
                  </a:solidFill>
                </a:rPr>
                <a:t>Novartis’ Global Drug Development Centre in India (GDD India) engages 2000 associates in 2019, up from 50 a decade ago, who account for one-fifth of all workforce of GDD Novartis</a:t>
              </a:r>
            </a:p>
            <a:p>
              <a:endParaRPr lang="en-IN" dirty="0">
                <a:solidFill>
                  <a:schemeClr val="tx1"/>
                </a:solidFill>
              </a:endParaRPr>
            </a:p>
            <a:p>
              <a:r>
                <a:rPr lang="en-IN" dirty="0">
                  <a:solidFill>
                    <a:schemeClr val="tx1"/>
                  </a:solidFill>
                </a:rPr>
                <a:t>More than 1500 workforce involved directly in clinical R&amp;D, over 50 clinical trials, and supporting activities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C90F4BB-BBE0-4A3B-BE7E-3C560CAA0A1A}"/>
                </a:ext>
              </a:extLst>
            </p:cNvPr>
            <p:cNvGrpSpPr/>
            <p:nvPr/>
          </p:nvGrpSpPr>
          <p:grpSpPr>
            <a:xfrm>
              <a:off x="1976240" y="1529498"/>
              <a:ext cx="8359707" cy="944372"/>
              <a:chOff x="1976240" y="1529498"/>
              <a:chExt cx="8359707" cy="944372"/>
            </a:xfrm>
          </p:grpSpPr>
          <p:pic>
            <p:nvPicPr>
              <p:cNvPr id="3" name="Picture 2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D29F7E55-1D9C-4EB5-8414-D40619B43B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76240" y="1529498"/>
                <a:ext cx="903753" cy="903753"/>
              </a:xfrm>
              <a:prstGeom prst="rect">
                <a:avLst/>
              </a:prstGeom>
            </p:spPr>
          </p:pic>
          <p:pic>
            <p:nvPicPr>
              <p:cNvPr id="13" name="Picture 12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5D1D217D-2120-4FDE-9664-A4201A1DB1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3599" y="1529498"/>
                <a:ext cx="944371" cy="944371"/>
              </a:xfrm>
              <a:prstGeom prst="rect">
                <a:avLst/>
              </a:prstGeom>
            </p:spPr>
          </p:pic>
          <p:pic>
            <p:nvPicPr>
              <p:cNvPr id="15" name="Picture 14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7B4C8062-B3CA-46D9-B37F-D58048769C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1575" y="1529498"/>
                <a:ext cx="944372" cy="94437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2505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1396</Words>
  <Application>Microsoft Office PowerPoint</Application>
  <PresentationFormat>Widescreen</PresentationFormat>
  <Paragraphs>185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Office Theme</vt:lpstr>
      <vt:lpstr>PowerPoint Presentation</vt:lpstr>
      <vt:lpstr>PowerPoint Presentation</vt:lpstr>
      <vt:lpstr>Indian Pharmaceuticals: Growth Drivers</vt:lpstr>
      <vt:lpstr>Indian Pharmaceuticals: Growth Drivers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Ekta</dc:creator>
  <cp:lastModifiedBy>Tarun Gupta</cp:lastModifiedBy>
  <cp:revision>252</cp:revision>
  <dcterms:created xsi:type="dcterms:W3CDTF">2020-01-28T23:09:06Z</dcterms:created>
  <dcterms:modified xsi:type="dcterms:W3CDTF">2020-01-30T10:21:41Z</dcterms:modified>
</cp:coreProperties>
</file>